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6858000" cy="9144000"/>
  <p:embeddedFontLst>
    <p:embeddedFont>
      <p:font typeface="Raleway"/>
      <p:regular r:id="rId28"/>
      <p:bold r:id="rId29"/>
      <p:italic r:id="rId30"/>
      <p:boldItalic r:id="rId31"/>
    </p:embeddedFont>
    <p:embeddedFont>
      <p:font typeface="Roboto"/>
      <p:regular r:id="rId32"/>
      <p:bold r:id="rId33"/>
      <p:italic r:id="rId34"/>
      <p:boldItalic r:id="rId35"/>
    </p:embeddedFont>
    <p:embeddedFont>
      <p:font typeface="Raleway Medium"/>
      <p:regular r:id="rId36"/>
      <p:bold r:id="rId37"/>
      <p:italic r:id="rId38"/>
      <p:boldItalic r:id="rId3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40" roundtripDataSignature="AMtx7mjoUhhAi0nOSaqTNa1bDoThXX+E2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customschemas.google.com/relationships/presentationmetadata" Target="meta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Raleway-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aleway-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aleway-boldItalic.fntdata"/><Relationship Id="rId30" Type="http://schemas.openxmlformats.org/officeDocument/2006/relationships/font" Target="fonts/Raleway-italic.fntdata"/><Relationship Id="rId11" Type="http://schemas.openxmlformats.org/officeDocument/2006/relationships/slide" Target="slides/slide6.xml"/><Relationship Id="rId33" Type="http://schemas.openxmlformats.org/officeDocument/2006/relationships/font" Target="fonts/Roboto-bold.fntdata"/><Relationship Id="rId10" Type="http://schemas.openxmlformats.org/officeDocument/2006/relationships/slide" Target="slides/slide5.xml"/><Relationship Id="rId32" Type="http://schemas.openxmlformats.org/officeDocument/2006/relationships/font" Target="fonts/Roboto-regular.fntdata"/><Relationship Id="rId13" Type="http://schemas.openxmlformats.org/officeDocument/2006/relationships/slide" Target="slides/slide8.xml"/><Relationship Id="rId35" Type="http://schemas.openxmlformats.org/officeDocument/2006/relationships/font" Target="fonts/Roboto-boldItalic.fntdata"/><Relationship Id="rId12" Type="http://schemas.openxmlformats.org/officeDocument/2006/relationships/slide" Target="slides/slide7.xml"/><Relationship Id="rId34" Type="http://schemas.openxmlformats.org/officeDocument/2006/relationships/font" Target="fonts/Roboto-italic.fntdata"/><Relationship Id="rId15" Type="http://schemas.openxmlformats.org/officeDocument/2006/relationships/slide" Target="slides/slide10.xml"/><Relationship Id="rId37" Type="http://schemas.openxmlformats.org/officeDocument/2006/relationships/font" Target="fonts/RalewayMedium-bold.fntdata"/><Relationship Id="rId14" Type="http://schemas.openxmlformats.org/officeDocument/2006/relationships/slide" Target="slides/slide9.xml"/><Relationship Id="rId36" Type="http://schemas.openxmlformats.org/officeDocument/2006/relationships/font" Target="fonts/RalewayMedium-regular.fntdata"/><Relationship Id="rId17" Type="http://schemas.openxmlformats.org/officeDocument/2006/relationships/slide" Target="slides/slide12.xml"/><Relationship Id="rId39" Type="http://schemas.openxmlformats.org/officeDocument/2006/relationships/font" Target="fonts/RalewayMedium-boldItalic.fntdata"/><Relationship Id="rId16" Type="http://schemas.openxmlformats.org/officeDocument/2006/relationships/slide" Target="slides/slide11.xml"/><Relationship Id="rId38" Type="http://schemas.openxmlformats.org/officeDocument/2006/relationships/font" Target="fonts/RalewayMedium-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ur-lex.europa.eu/legal-content/PL/TXT/?uri=CELEX:32024D1836"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m.in"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 name="Google Shape;50;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
                <a:solidFill>
                  <a:schemeClr val="dk1"/>
                </a:solidFill>
                <a:latin typeface="Arial"/>
                <a:ea typeface="Arial"/>
                <a:cs typeface="Arial"/>
                <a:sym typeface="Arial"/>
              </a:rPr>
              <a:t>Przywitaj uczniów i uczennice. Sprawdź listę obecności. Objaśnij, że dzisiejsza lekcja rozpoczyna cykl 4 spotkań, których celem jest poszerzenie wiedzy na temat migracji. Poinformuj, że temat dzisiejszej lekcji brzmi: Skala, przyczyny i kierunki migracji w świecie. (5 min)</a:t>
            </a:r>
            <a:endParaRPr>
              <a:solidFill>
                <a:schemeClr val="dk1"/>
              </a:solidFill>
              <a:latin typeface="Arial"/>
              <a:ea typeface="Arial"/>
              <a:cs typeface="Arial"/>
              <a:sym typeface="Arial"/>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8ddddd234e_1_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g38ddddd234e_1_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pl">
                <a:solidFill>
                  <a:schemeClr val="dk1"/>
                </a:solidFill>
                <a:latin typeface="Arial"/>
                <a:ea typeface="Arial"/>
                <a:cs typeface="Arial"/>
                <a:sym typeface="Arial"/>
              </a:rPr>
              <a:t>Następnie każdej z grup rozdaj krótki opis sytuacji, poproś by wczuli się w sytuację osoby, która się w niej znajduje. Zadaniem uczniów i uczennic jest znalezienie miejsca, gdzie dana osoba mogłaby migrować. Po wykonaniu zadania porozmawiajcie: </a:t>
            </a:r>
            <a:endParaRPr>
              <a:solidFill>
                <a:schemeClr val="dk1"/>
              </a:solidFill>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Font typeface="Arial"/>
              <a:buChar char="-"/>
            </a:pPr>
            <a:r>
              <a:rPr lang="pl">
                <a:solidFill>
                  <a:schemeClr val="dk1"/>
                </a:solidFill>
                <a:latin typeface="Arial"/>
                <a:ea typeface="Arial"/>
                <a:cs typeface="Arial"/>
                <a:sym typeface="Arial"/>
              </a:rPr>
              <a:t>jakie czynniki uczniowie brali pod uwagę wybierając miejsce, do którego powinien udać się ich bohater?</a:t>
            </a:r>
            <a:endParaRPr>
              <a:solidFill>
                <a:schemeClr val="dk1"/>
              </a:solidFill>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Font typeface="Arial"/>
              <a:buChar char="-"/>
            </a:pPr>
            <a:r>
              <a:rPr lang="pl">
                <a:solidFill>
                  <a:schemeClr val="dk1"/>
                </a:solidFill>
                <a:latin typeface="Arial"/>
                <a:ea typeface="Arial"/>
                <a:cs typeface="Arial"/>
                <a:sym typeface="Arial"/>
              </a:rPr>
              <a:t>z jakimi trudnościami mógł się spotkać?</a:t>
            </a:r>
            <a:endParaRPr>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 name="Google Shape;11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
                <a:solidFill>
                  <a:srgbClr val="3E4951"/>
                </a:solidFill>
                <a:latin typeface="Raleway Medium"/>
                <a:ea typeface="Raleway Medium"/>
                <a:cs typeface="Raleway Medium"/>
                <a:sym typeface="Raleway Medium"/>
              </a:rPr>
              <a:t>Po wykonanym ćwiczeniu, zapytaj uczniów, do jakich krajów najczęściej trafiają migranci. Poproś, aby zastanowili się nad tym patrząc na mapy przed sobą i biorąc pod uwagę trudności z jakimi mierzą się osoby decydujące się opuścić swój kraj. </a:t>
            </a:r>
            <a:endParaRPr>
              <a:latin typeface="Raleway Medium"/>
              <a:ea typeface="Raleway Medium"/>
              <a:cs typeface="Raleway Medium"/>
              <a:sym typeface="Raleway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8ddddd234e_1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 name="Google Shape;119;g38ddddd234e_1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
                <a:solidFill>
                  <a:srgbClr val="3E4951"/>
                </a:solidFill>
                <a:latin typeface="Raleway Medium"/>
                <a:ea typeface="Raleway Medium"/>
                <a:cs typeface="Raleway Medium"/>
                <a:sym typeface="Raleway Medium"/>
              </a:rPr>
              <a:t>Po uważnym przyjrzeniu się mapie, przejdźcie do statystyk liczbowych. Pokaż uczniom ten slajd. Podkreśl, że większość krajów, do których trafiają uciekające nie są w Europie. </a:t>
            </a:r>
            <a:endParaRPr>
              <a:latin typeface="Raleway Medium"/>
              <a:ea typeface="Raleway Medium"/>
              <a:cs typeface="Raleway Medium"/>
              <a:sym typeface="Raleway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38ddddd234e_1_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g38ddddd234e_1_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
                <a:latin typeface="Raleway Medium"/>
                <a:ea typeface="Raleway Medium"/>
                <a:cs typeface="Raleway Medium"/>
                <a:sym typeface="Raleway Medium"/>
              </a:rPr>
              <a:t>Podaj przykłady przytoczonego stanowiska. Przyjrzyjcie się wspólnie krajom, do których najczęściej wyjeżdżają osoby z Syrii.</a:t>
            </a:r>
            <a:endParaRPr>
              <a:latin typeface="Raleway Medium"/>
              <a:ea typeface="Raleway Medium"/>
              <a:cs typeface="Raleway Medium"/>
              <a:sym typeface="Raleway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38ddddd234e_1_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 name="Google Shape;133;g38ddddd234e_1_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
                <a:solidFill>
                  <a:schemeClr val="dk1"/>
                </a:solidFill>
                <a:latin typeface="Raleway Medium"/>
                <a:ea typeface="Raleway Medium"/>
                <a:cs typeface="Raleway Medium"/>
                <a:sym typeface="Raleway Medium"/>
              </a:rPr>
              <a:t>Przyjrzyjcie się wspólnie krajom, do których najczęściej wyjeżdżają osoby z Afganistanu.</a:t>
            </a:r>
            <a:endParaRPr>
              <a:latin typeface="Raleway Medium"/>
              <a:ea typeface="Raleway Medium"/>
              <a:cs typeface="Raleway Medium"/>
              <a:sym typeface="Raleway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0" name="Google Shape;140;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
                <a:latin typeface="Raleway Medium"/>
                <a:ea typeface="Raleway Medium"/>
                <a:cs typeface="Raleway Medium"/>
                <a:sym typeface="Raleway Medium"/>
              </a:rPr>
              <a:t>Przypomnij, że osoby z Ukrainy mają specjalny status tymczasowej ochrony. Dyrektywę unijną znajdziesz pod tym linkiem:  </a:t>
            </a:r>
            <a:r>
              <a:rPr lang="pl" u="sng">
                <a:solidFill>
                  <a:schemeClr val="hlink"/>
                </a:solidFill>
                <a:hlinkClick r:id="rId2"/>
              </a:rPr>
              <a:t>Decyzja wykonawcza - UE - 2024/1836 - EN - EUR-Lex</a:t>
            </a:r>
            <a:r>
              <a:rPr lang="pl">
                <a:latin typeface="Raleway Medium"/>
                <a:ea typeface="Raleway Medium"/>
                <a:cs typeface="Raleway Medium"/>
                <a:sym typeface="Raleway Medium"/>
              </a:rPr>
              <a:t> </a:t>
            </a:r>
            <a:endParaRPr>
              <a:latin typeface="Raleway Medium"/>
              <a:ea typeface="Raleway Medium"/>
              <a:cs typeface="Raleway Medium"/>
              <a:sym typeface="Raleway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g39b09e09135_1_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7" name="Google Shape;147;g39b09e09135_1_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
                <a:solidFill>
                  <a:schemeClr val="dk1"/>
                </a:solidFill>
                <a:latin typeface="Raleway Medium"/>
                <a:ea typeface="Raleway Medium"/>
                <a:cs typeface="Raleway Medium"/>
                <a:sym typeface="Raleway Medium"/>
              </a:rPr>
              <a:t>Przyjrzyjcie się krajom, do których migrują osoby z Ukrainy. Mimo trwającej wojny obserwujemy zmiany dotyczące wyjazdów cyrkularnych, Oznacza to, że osoby te, jakiś czas żyją w państwie, by następnie powrócić do kraju pochodzenia. Schemat ten powtarza się kilkukrotnie,</a:t>
            </a:r>
            <a:endParaRPr>
              <a:latin typeface="Raleway Medium"/>
              <a:ea typeface="Raleway Medium"/>
              <a:cs typeface="Raleway Medium"/>
              <a:sym typeface="Raleway Medium"/>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Google Shape;15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00000"/>
              </a:lnSpc>
              <a:spcBef>
                <a:spcPts val="0"/>
              </a:spcBef>
              <a:spcAft>
                <a:spcPts val="0"/>
              </a:spcAft>
              <a:buSzPts val="1100"/>
              <a:buNone/>
            </a:pPr>
            <a:r>
              <a:rPr lang="pl">
                <a:latin typeface="Raleway Medium"/>
                <a:ea typeface="Raleway Medium"/>
                <a:cs typeface="Raleway Medium"/>
                <a:sym typeface="Raleway Medium"/>
              </a:rPr>
              <a:t>Po rozmowie na temat sytuacji różnych osób przedstaw dane UNHCR-u dotyczące przymusowych przesiedleń. Na podstawie ćwiczenia drugiego niech uczniowie spróbują zdefiniować osobę wewnętrznie przesiedloną. </a:t>
            </a:r>
            <a:endParaRPr>
              <a:latin typeface="Raleway Medium"/>
              <a:ea typeface="Raleway Medium"/>
              <a:cs typeface="Raleway Medium"/>
              <a:sym typeface="Raleway Medium"/>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 name="Google Shape;15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
                <a:solidFill>
                  <a:schemeClr val="dk1"/>
                </a:solidFill>
                <a:latin typeface="Raleway Medium"/>
                <a:ea typeface="Raleway Medium"/>
                <a:cs typeface="Raleway Medium"/>
                <a:sym typeface="Raleway Medium"/>
              </a:rPr>
              <a:t>Na tym slajdzie prezentacji znajdziesz definicję słowa “uchodźca” . Pochodzi ona z Konwencji Genewskiej. Autorem definicji Konwencji genewskiej są państwa skupione w Organizacji Narodów Zjednoczonych (ONZ). Konwencja zawierająca definicję została podpisana w Genewie w 1951 roku, Polska ratyfikowała konwencję w 1991 roku. Poinformuj uczniów, że jest to jedna z form ochrony międzynarodowej, której dotyczą konkretne regulacje prawne. Podkreśl, że niezależnie od sytuacji prawnej i używanej nomenklatury zjawisko przymusowej migracji jest zjawiskiem znacznie szerszym i dotyczy ludzi na całym świecie. </a:t>
            </a:r>
            <a:endParaRPr>
              <a:solidFill>
                <a:schemeClr val="dk1"/>
              </a:solidFill>
              <a:latin typeface="Raleway Medium"/>
              <a:ea typeface="Raleway Medium"/>
              <a:cs typeface="Raleway Medium"/>
              <a:sym typeface="Raleway Medium"/>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Clr>
                <a:srgbClr val="3E4951"/>
              </a:buClr>
              <a:buSzPts val="1100"/>
              <a:buFont typeface="Arial"/>
              <a:buAutoNum type="arabicParenR"/>
            </a:pPr>
            <a:r>
              <a:rPr lang="pl">
                <a:solidFill>
                  <a:srgbClr val="3E4951"/>
                </a:solidFill>
                <a:latin typeface="Raleway Medium"/>
                <a:ea typeface="Raleway Medium"/>
                <a:cs typeface="Raleway Medium"/>
                <a:sym typeface="Raleway Medium"/>
              </a:rPr>
              <a:t>Zrób krótkie podsumowanie. </a:t>
            </a:r>
            <a:endParaRPr>
              <a:solidFill>
                <a:srgbClr val="3E4951"/>
              </a:solidFill>
              <a:latin typeface="Raleway Medium"/>
              <a:ea typeface="Raleway Medium"/>
              <a:cs typeface="Raleway Medium"/>
              <a:sym typeface="Raleway Medium"/>
            </a:endParaRPr>
          </a:p>
          <a:p>
            <a:pPr indent="0" lvl="0" marL="457200" rtl="0" algn="l">
              <a:lnSpc>
                <a:spcPct val="115000"/>
              </a:lnSpc>
              <a:spcBef>
                <a:spcPts val="0"/>
              </a:spcBef>
              <a:spcAft>
                <a:spcPts val="0"/>
              </a:spcAft>
              <a:buSzPts val="1100"/>
              <a:buNone/>
            </a:pPr>
            <a:r>
              <a:rPr lang="pl">
                <a:solidFill>
                  <a:srgbClr val="3E4951"/>
                </a:solidFill>
                <a:latin typeface="Raleway Medium"/>
                <a:ea typeface="Raleway Medium"/>
                <a:cs typeface="Raleway Medium"/>
                <a:sym typeface="Raleway Medium"/>
              </a:rPr>
              <a:t>Zapytaj uczniów, z czym wychodzą z tej lekcji. Czy któreś z informacji ich zaskoczyło? </a:t>
            </a:r>
            <a:endParaRPr>
              <a:solidFill>
                <a:srgbClr val="3E4951"/>
              </a:solidFill>
              <a:latin typeface="Raleway Medium"/>
              <a:ea typeface="Raleway Medium"/>
              <a:cs typeface="Raleway Medium"/>
              <a:sym typeface="Raleway Medium"/>
            </a:endParaRPr>
          </a:p>
          <a:p>
            <a:pPr indent="0" lvl="0" marL="457200" rtl="0" algn="l">
              <a:lnSpc>
                <a:spcPct val="115000"/>
              </a:lnSpc>
              <a:spcBef>
                <a:spcPts val="0"/>
              </a:spcBef>
              <a:spcAft>
                <a:spcPts val="0"/>
              </a:spcAft>
              <a:buSzPts val="1100"/>
              <a:buNone/>
            </a:pPr>
            <a:r>
              <a:rPr lang="pl">
                <a:solidFill>
                  <a:srgbClr val="3E4951"/>
                </a:solidFill>
                <a:latin typeface="Raleway Medium"/>
                <a:ea typeface="Raleway Medium"/>
                <a:cs typeface="Raleway Medium"/>
                <a:sym typeface="Raleway Medium"/>
              </a:rPr>
              <a:t>Powiedz, że na kolejnej lekcji będziecie rozmawiać o wyzwaniach związanych ze społeczeństwem wielokulturowym i o stereotypach utrudniających współpracę.</a:t>
            </a:r>
            <a:endParaRPr>
              <a:solidFill>
                <a:srgbClr val="3E4951"/>
              </a:solidFill>
              <a:latin typeface="Raleway Medium"/>
              <a:ea typeface="Raleway Medium"/>
              <a:cs typeface="Raleway Medium"/>
              <a:sym typeface="Raleway Medium"/>
            </a:endParaRPr>
          </a:p>
          <a:p>
            <a:pPr indent="0" lvl="0" marL="457200" rtl="0" algn="l">
              <a:lnSpc>
                <a:spcPct val="115000"/>
              </a:lnSpc>
              <a:spcBef>
                <a:spcPts val="0"/>
              </a:spcBef>
              <a:spcAft>
                <a:spcPts val="0"/>
              </a:spcAft>
              <a:buClr>
                <a:schemeClr val="dk1"/>
              </a:buClr>
              <a:buSzPts val="1100"/>
              <a:buFont typeface="Arial"/>
              <a:buNone/>
            </a:pPr>
            <a:r>
              <a:t/>
            </a:r>
            <a:endParaRPr sz="1200">
              <a:solidFill>
                <a:srgbClr val="3E4951"/>
              </a:solidFill>
              <a:latin typeface="Raleway Medium"/>
              <a:ea typeface="Raleway Medium"/>
              <a:cs typeface="Raleway Medium"/>
              <a:sym typeface="Raleway Medium"/>
            </a:endParaRPr>
          </a:p>
          <a:p>
            <a:pPr indent="0" lvl="0" marL="457200" rtl="0" algn="l">
              <a:lnSpc>
                <a:spcPct val="115000"/>
              </a:lnSpc>
              <a:spcBef>
                <a:spcPts val="0"/>
              </a:spcBef>
              <a:spcAft>
                <a:spcPts val="0"/>
              </a:spcAft>
              <a:buClr>
                <a:schemeClr val="dk1"/>
              </a:buClr>
              <a:buSzPts val="1100"/>
              <a:buFont typeface="Arial"/>
              <a:buNone/>
            </a:pPr>
            <a:r>
              <a:t/>
            </a:r>
            <a:endParaRPr sz="1200">
              <a:solidFill>
                <a:srgbClr val="3E4951"/>
              </a:solidFill>
              <a:latin typeface="Raleway Medium"/>
              <a:ea typeface="Raleway Medium"/>
              <a:cs typeface="Raleway Medium"/>
              <a:sym typeface="Raleway Medium"/>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 name="Google Shape;56;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
                <a:solidFill>
                  <a:schemeClr val="dk1"/>
                </a:solidFill>
                <a:latin typeface="Arial"/>
                <a:ea typeface="Arial"/>
                <a:cs typeface="Arial"/>
                <a:sym typeface="Arial"/>
              </a:rPr>
              <a:t>Zaproś uczniów do pierwszego zadania. Rozdaj każdemu po 2 karteczki samoprzylepne. Zapytaj: dlaczego ludzie decydują się opuścić miejsce swojego zamieszkania? Poproś, aby uczniowie napisali dwa pomysły, które przychodzą im do głowy. Każdy pomysł na oddzielnej karteczce. Na tablicy powieś brystol podzielony na dwie części: “coś, na co nie mamy wpływu” i “coś, na co mamy wpływ”. Poproś uczniów, by przychodzili kolejno do tablicy i przyklejali karteczkę, w miejscu, które uważają za słuszne. Dyskutujcie na bieżąco o pojawiających się przykładach. (10 min)</a:t>
            </a:r>
            <a:endParaRPr>
              <a:solidFill>
                <a:schemeClr val="dk1"/>
              </a:solidFill>
              <a:latin typeface="Arial"/>
              <a:ea typeface="Arial"/>
              <a:cs typeface="Arial"/>
              <a:sym typeface="Arial"/>
            </a:endParaRPr>
          </a:p>
          <a:p>
            <a:pPr indent="0" lvl="0" marL="457200" rtl="0" algn="l">
              <a:lnSpc>
                <a:spcPct val="115000"/>
              </a:lnSpc>
              <a:spcBef>
                <a:spcPts val="0"/>
              </a:spcBef>
              <a:spcAft>
                <a:spcPts val="0"/>
              </a:spcAft>
              <a:buSzPts val="1100"/>
              <a:buNone/>
            </a:pPr>
            <a:r>
              <a:t/>
            </a:r>
            <a:endParaRPr>
              <a:solidFill>
                <a:schemeClr val="dk1"/>
              </a:solidFill>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Font typeface="Arial"/>
              <a:buAutoNum type="arabicParenR"/>
            </a:pPr>
            <a:r>
              <a:rPr lang="pl">
                <a:solidFill>
                  <a:schemeClr val="dk1"/>
                </a:solidFill>
                <a:latin typeface="Raleway Medium"/>
                <a:ea typeface="Raleway Medium"/>
                <a:cs typeface="Raleway Medium"/>
                <a:sym typeface="Raleway Medium"/>
              </a:rPr>
              <a:t>Jeśli uczniowie nie mają propozycji, skorzystaj z inspiracji z tabelki “Propozycje dla nauczyciela do ćwiczenia 1”.</a:t>
            </a:r>
            <a:endParaRPr>
              <a:solidFill>
                <a:schemeClr val="dk1"/>
              </a:solidFill>
              <a:latin typeface="Raleway Medium"/>
              <a:ea typeface="Raleway Medium"/>
              <a:cs typeface="Raleway Medium"/>
              <a:sym typeface="Raleway Medium"/>
            </a:endParaRPr>
          </a:p>
          <a:p>
            <a:pPr indent="0" lvl="0" marL="457200" rtl="0" algn="l">
              <a:lnSpc>
                <a:spcPct val="115000"/>
              </a:lnSpc>
              <a:spcBef>
                <a:spcPts val="0"/>
              </a:spcBef>
              <a:spcAft>
                <a:spcPts val="0"/>
              </a:spcAft>
              <a:buSzPts val="1100"/>
              <a:buNone/>
            </a:pPr>
            <a:r>
              <a:t/>
            </a:r>
            <a:endParaRPr>
              <a:solidFill>
                <a:schemeClr val="dk1"/>
              </a:solidFill>
              <a:latin typeface="Raleway Medium"/>
              <a:ea typeface="Raleway Medium"/>
              <a:cs typeface="Raleway Medium"/>
              <a:sym typeface="Raleway Medium"/>
            </a:endParaRPr>
          </a:p>
          <a:p>
            <a:pPr indent="-298450" lvl="0" marL="457200" rtl="0" algn="l">
              <a:lnSpc>
                <a:spcPct val="115000"/>
              </a:lnSpc>
              <a:spcBef>
                <a:spcPts val="0"/>
              </a:spcBef>
              <a:spcAft>
                <a:spcPts val="0"/>
              </a:spcAft>
              <a:buClr>
                <a:schemeClr val="dk1"/>
              </a:buClr>
              <a:buSzPts val="1100"/>
              <a:buFont typeface="Raleway Medium"/>
              <a:buAutoNum type="arabicParenR"/>
            </a:pPr>
            <a:r>
              <a:rPr lang="pl">
                <a:solidFill>
                  <a:schemeClr val="dk1"/>
                </a:solidFill>
                <a:latin typeface="Raleway Medium"/>
                <a:ea typeface="Raleway Medium"/>
                <a:cs typeface="Raleway Medium"/>
                <a:sym typeface="Raleway Medium"/>
              </a:rPr>
              <a:t>W skrypcie znajdziesz również alternatywny sposób wykonania zadania,  Może być dobrym rozwiązaniem przy grupach aktywnych ruchowo.</a:t>
            </a:r>
            <a:endParaRPr>
              <a:solidFill>
                <a:schemeClr val="dk1"/>
              </a:solidFill>
              <a:latin typeface="Raleway Medium"/>
              <a:ea typeface="Raleway Medium"/>
              <a:cs typeface="Raleway Medium"/>
              <a:sym typeface="Raleway Medium"/>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1" name="Google Shape;171;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
        <p:nvSpPr>
          <p:cNvPr id="177" name="Google Shape;177;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
        <p:nvSpPr>
          <p:cNvPr id="181" name="Google Shape;181;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36c94d62f7f_0_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g36c94d62f7f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
                <a:solidFill>
                  <a:schemeClr val="dk1"/>
                </a:solidFill>
                <a:latin typeface="Raleway Medium"/>
                <a:ea typeface="Raleway Medium"/>
                <a:cs typeface="Raleway Medium"/>
                <a:sym typeface="Raleway Medium"/>
              </a:rPr>
              <a:t>Razem z uczniami przyjrzyj się powstałemu plakatowi. Na jego podstawie wprowadź dwa pojęcia: </a:t>
            </a:r>
            <a:endParaRPr>
              <a:solidFill>
                <a:schemeClr val="dk1"/>
              </a:solidFill>
              <a:latin typeface="Raleway Medium"/>
              <a:ea typeface="Raleway Medium"/>
              <a:cs typeface="Raleway Medium"/>
              <a:sym typeface="Raleway Medium"/>
            </a:endParaRPr>
          </a:p>
          <a:p>
            <a:pPr indent="-298450" lvl="0" marL="914400" rtl="0" algn="l">
              <a:lnSpc>
                <a:spcPct val="115000"/>
              </a:lnSpc>
              <a:spcBef>
                <a:spcPts val="0"/>
              </a:spcBef>
              <a:spcAft>
                <a:spcPts val="0"/>
              </a:spcAft>
              <a:buClr>
                <a:schemeClr val="dk1"/>
              </a:buClr>
              <a:buSzPts val="1100"/>
              <a:buFont typeface="Arial"/>
              <a:buChar char="-"/>
            </a:pPr>
            <a:r>
              <a:rPr lang="pl">
                <a:solidFill>
                  <a:schemeClr val="dk1"/>
                </a:solidFill>
                <a:latin typeface="Raleway Medium"/>
                <a:ea typeface="Raleway Medium"/>
                <a:cs typeface="Raleway Medium"/>
                <a:sym typeface="Raleway Medium"/>
              </a:rPr>
              <a:t>migracja dobrowolna</a:t>
            </a:r>
            <a:endParaRPr>
              <a:solidFill>
                <a:schemeClr val="dk1"/>
              </a:solidFill>
              <a:latin typeface="Raleway Medium"/>
              <a:ea typeface="Raleway Medium"/>
              <a:cs typeface="Raleway Medium"/>
              <a:sym typeface="Raleway Medium"/>
            </a:endParaRPr>
          </a:p>
          <a:p>
            <a:pPr indent="-298450" lvl="0" marL="914400" rtl="0" algn="l">
              <a:lnSpc>
                <a:spcPct val="115000"/>
              </a:lnSpc>
              <a:spcBef>
                <a:spcPts val="0"/>
              </a:spcBef>
              <a:spcAft>
                <a:spcPts val="0"/>
              </a:spcAft>
              <a:buClr>
                <a:schemeClr val="dk1"/>
              </a:buClr>
              <a:buSzPts val="1100"/>
              <a:buFont typeface="Arial"/>
              <a:buChar char="-"/>
            </a:pPr>
            <a:r>
              <a:rPr lang="pl">
                <a:solidFill>
                  <a:schemeClr val="dk1"/>
                </a:solidFill>
                <a:latin typeface="Raleway Medium"/>
                <a:ea typeface="Raleway Medium"/>
                <a:cs typeface="Raleway Medium"/>
                <a:sym typeface="Raleway Medium"/>
              </a:rPr>
              <a:t>migracja przymusowa</a:t>
            </a:r>
            <a:endParaRPr>
              <a:solidFill>
                <a:schemeClr val="dk1"/>
              </a:solidFill>
              <a:latin typeface="Raleway Medium"/>
              <a:ea typeface="Raleway Medium"/>
              <a:cs typeface="Raleway Medium"/>
              <a:sym typeface="Raleway Medium"/>
            </a:endParaRPr>
          </a:p>
          <a:p>
            <a:pPr indent="0" lvl="0" marL="457200" rtl="0" algn="l">
              <a:lnSpc>
                <a:spcPct val="115000"/>
              </a:lnSpc>
              <a:spcBef>
                <a:spcPts val="0"/>
              </a:spcBef>
              <a:spcAft>
                <a:spcPts val="0"/>
              </a:spcAft>
              <a:buSzPts val="1100"/>
              <a:buNone/>
            </a:pPr>
            <a:r>
              <a:rPr lang="pl">
                <a:solidFill>
                  <a:schemeClr val="dk1"/>
                </a:solidFill>
                <a:latin typeface="Raleway Medium"/>
                <a:ea typeface="Raleway Medium"/>
                <a:cs typeface="Raleway Medium"/>
                <a:sym typeface="Raleway Medium"/>
              </a:rPr>
              <a:t>Ważne, aby uczniowie przedstawili pojęcia swoimi słowami, wskazali między nimi różnicę i porozmawiali o aspektach, które mogą być trudne do klasyfikacji. Definicje pokazane na slajdzie wprowadź po rozmowie.</a:t>
            </a:r>
            <a:endParaRPr>
              <a:latin typeface="Raleway Medium"/>
              <a:ea typeface="Raleway Medium"/>
              <a:cs typeface="Raleway Medium"/>
              <a:sym typeface="Raleway Medium"/>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38ddddd234e_1_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8" name="Google Shape;68;g38ddddd234e_1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pl">
                <a:latin typeface="Raleway Medium"/>
                <a:ea typeface="Raleway Medium"/>
                <a:cs typeface="Raleway Medium"/>
                <a:sym typeface="Raleway Medium"/>
              </a:rPr>
              <a:t>Po krótkiej rozmowie dotyczącej przyczyn migracji, a także pokazaniu różnic pomiędzy migracją dobrowolną, przymusową i mieszaną,  zaproś uczniów i uczennice do dyskusji dotyczącej skali migracji na świecie: </a:t>
            </a:r>
            <a:endParaRPr>
              <a:latin typeface="Raleway Medium"/>
              <a:ea typeface="Raleway Medium"/>
              <a:cs typeface="Raleway Medium"/>
              <a:sym typeface="Raleway Medium"/>
            </a:endParaRPr>
          </a:p>
          <a:p>
            <a:pPr indent="-298450" lvl="0" marL="457200" rtl="0" algn="l">
              <a:lnSpc>
                <a:spcPct val="115000"/>
              </a:lnSpc>
              <a:spcBef>
                <a:spcPts val="0"/>
              </a:spcBef>
              <a:spcAft>
                <a:spcPts val="0"/>
              </a:spcAft>
              <a:buSzPts val="1100"/>
              <a:buFont typeface="Raleway Medium"/>
              <a:buChar char="-"/>
            </a:pPr>
            <a:r>
              <a:rPr lang="pl">
                <a:latin typeface="Raleway Medium"/>
                <a:ea typeface="Raleway Medium"/>
                <a:cs typeface="Raleway Medium"/>
                <a:sym typeface="Raleway Medium"/>
              </a:rPr>
              <a:t>czy obecnie osób migrujących jest więcej? </a:t>
            </a:r>
            <a:endParaRPr>
              <a:latin typeface="Raleway Medium"/>
              <a:ea typeface="Raleway Medium"/>
              <a:cs typeface="Raleway Medium"/>
              <a:sym typeface="Raleway Medium"/>
            </a:endParaRPr>
          </a:p>
          <a:p>
            <a:pPr indent="-298450" lvl="0" marL="457200" rtl="0" algn="l">
              <a:lnSpc>
                <a:spcPct val="115000"/>
              </a:lnSpc>
              <a:spcBef>
                <a:spcPts val="0"/>
              </a:spcBef>
              <a:spcAft>
                <a:spcPts val="0"/>
              </a:spcAft>
              <a:buSzPts val="1100"/>
              <a:buFont typeface="Raleway Medium"/>
              <a:buChar char="-"/>
            </a:pPr>
            <a:r>
              <a:rPr lang="pl">
                <a:latin typeface="Raleway Medium"/>
                <a:ea typeface="Raleway Medium"/>
                <a:cs typeface="Raleway Medium"/>
                <a:sym typeface="Raleway Medium"/>
              </a:rPr>
              <a:t>jeśli tak, skąd to wiemy?</a:t>
            </a:r>
            <a:endParaRPr>
              <a:latin typeface="Raleway Medium"/>
              <a:ea typeface="Raleway Medium"/>
              <a:cs typeface="Raleway Medium"/>
              <a:sym typeface="Raleway Medium"/>
            </a:endParaRPr>
          </a:p>
          <a:p>
            <a:pPr indent="-298450" lvl="0" marL="457200" rtl="0" algn="l">
              <a:lnSpc>
                <a:spcPct val="115000"/>
              </a:lnSpc>
              <a:spcBef>
                <a:spcPts val="0"/>
              </a:spcBef>
              <a:spcAft>
                <a:spcPts val="0"/>
              </a:spcAft>
              <a:buSzPts val="1100"/>
              <a:buFont typeface="Raleway Medium"/>
              <a:buChar char="-"/>
            </a:pPr>
            <a:r>
              <a:rPr lang="pl">
                <a:solidFill>
                  <a:schemeClr val="dk1"/>
                </a:solidFill>
                <a:latin typeface="Raleway Medium"/>
                <a:ea typeface="Raleway Medium"/>
                <a:cs typeface="Raleway Medium"/>
                <a:sym typeface="Raleway Medium"/>
              </a:rPr>
              <a:t>jak sytuacja wyglądała 10-20 lat temu?</a:t>
            </a:r>
            <a:endParaRPr>
              <a:latin typeface="Raleway Medium"/>
              <a:ea typeface="Raleway Medium"/>
              <a:cs typeface="Raleway Medium"/>
              <a:sym typeface="Raleway Medium"/>
            </a:endParaRPr>
          </a:p>
          <a:p>
            <a:pPr indent="-298450" lvl="0" marL="457200" rtl="0" algn="l">
              <a:lnSpc>
                <a:spcPct val="115000"/>
              </a:lnSpc>
              <a:spcBef>
                <a:spcPts val="0"/>
              </a:spcBef>
              <a:spcAft>
                <a:spcPts val="0"/>
              </a:spcAft>
              <a:buSzPts val="1100"/>
              <a:buFont typeface="Raleway Medium"/>
              <a:buChar char="-"/>
            </a:pPr>
            <a:r>
              <a:rPr lang="pl">
                <a:latin typeface="Raleway Medium"/>
                <a:ea typeface="Raleway Medium"/>
                <a:cs typeface="Raleway Medium"/>
                <a:sym typeface="Raleway Medium"/>
              </a:rPr>
              <a:t>jakie są nasze obserwacje w bliskim nam otoczeniu? </a:t>
            </a:r>
            <a:endParaRPr>
              <a:latin typeface="Raleway Medium"/>
              <a:ea typeface="Raleway Medium"/>
              <a:cs typeface="Raleway Medium"/>
              <a:sym typeface="Raleway Medium"/>
            </a:endParaRPr>
          </a:p>
          <a:p>
            <a:pPr indent="0" lvl="0" marL="0" rtl="0" algn="l">
              <a:lnSpc>
                <a:spcPct val="115000"/>
              </a:lnSpc>
              <a:spcBef>
                <a:spcPts val="0"/>
              </a:spcBef>
              <a:spcAft>
                <a:spcPts val="0"/>
              </a:spcAft>
              <a:buSzPts val="1100"/>
              <a:buNone/>
            </a:pPr>
            <a:r>
              <a:rPr lang="pl">
                <a:latin typeface="Raleway Medium"/>
                <a:ea typeface="Raleway Medium"/>
                <a:cs typeface="Raleway Medium"/>
                <a:sym typeface="Raleway Medium"/>
              </a:rPr>
              <a:t>Przedstaw dane naukowe Heina de Hassa</a:t>
            </a:r>
            <a:r>
              <a:rPr lang="pl" sz="1600">
                <a:solidFill>
                  <a:srgbClr val="3C4043"/>
                </a:solidFill>
                <a:highlight>
                  <a:schemeClr val="lt1"/>
                </a:highlight>
                <a:latin typeface="Raleway Medium"/>
                <a:ea typeface="Raleway Medium"/>
                <a:cs typeface="Raleway Medium"/>
                <a:sym typeface="Raleway Medium"/>
              </a:rPr>
              <a:t>,</a:t>
            </a:r>
            <a:r>
              <a:rPr lang="pl">
                <a:latin typeface="Raleway Medium"/>
                <a:ea typeface="Raleway Medium"/>
                <a:cs typeface="Raleway Medium"/>
                <a:sym typeface="Raleway Medium"/>
              </a:rPr>
              <a:t> które mówią o tym, że procent osób migrujących w społeczeństwie jest stały i utrzymuje się w przedziale ok. 2,75%-3,25%. Zapytaj o ich wrażenia i przemyślenia związane z tym tematem. </a:t>
            </a:r>
            <a:endParaRPr>
              <a:latin typeface="Raleway Medium"/>
              <a:ea typeface="Raleway Medium"/>
              <a:cs typeface="Raleway Medium"/>
              <a:sym typeface="Raleway Medium"/>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5" name="Google Shape;7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pl">
                <a:solidFill>
                  <a:schemeClr val="dk1"/>
                </a:solidFill>
                <a:latin typeface="Raleway Medium"/>
                <a:ea typeface="Raleway Medium"/>
                <a:cs typeface="Raleway Medium"/>
                <a:sym typeface="Raleway Medium"/>
              </a:rPr>
              <a:t>Po rozmowie dotyczącej utrzymujących się tendencji migracyjnych, zapytaj uczniów, jak myślą, z których krajów pochodzi najwięcej osób migrujących? Po ich propozycjach pokaż zawartą na tym slajdzie mapę. Czy uczniowie potrafią nazwać wszystkie kraje o najciemniejszym kolorze? Ukraina, Syria, Birma, Sudan, Sudan Południowy, Demokratyczna Republika Konga. Jakie mogą być przyczyny opuszczania tych krajów?</a:t>
            </a:r>
            <a:endParaRPr>
              <a:solidFill>
                <a:schemeClr val="dk1"/>
              </a:solidFill>
              <a:latin typeface="Raleway Medium"/>
              <a:ea typeface="Raleway Medium"/>
              <a:cs typeface="Raleway Medium"/>
              <a:sym typeface="Raleway Medium"/>
            </a:endParaRPr>
          </a:p>
          <a:p>
            <a:pPr indent="0" lvl="0" marL="457200" rtl="0" algn="l">
              <a:lnSpc>
                <a:spcPct val="115000"/>
              </a:lnSpc>
              <a:spcBef>
                <a:spcPts val="0"/>
              </a:spcBef>
              <a:spcAft>
                <a:spcPts val="0"/>
              </a:spcAft>
              <a:buSzPts val="1100"/>
              <a:buNone/>
            </a:pPr>
            <a:r>
              <a:t/>
            </a:r>
            <a:endParaRPr>
              <a:solidFill>
                <a:schemeClr val="dk1"/>
              </a:solidFill>
              <a:latin typeface="Raleway Medium"/>
              <a:ea typeface="Raleway Medium"/>
              <a:cs typeface="Raleway Medium"/>
              <a:sym typeface="Raleway Medium"/>
            </a:endParaRPr>
          </a:p>
          <a:p>
            <a:pPr indent="0" lvl="0" marL="0" rtl="0" algn="l">
              <a:lnSpc>
                <a:spcPct val="115000"/>
              </a:lnSpc>
              <a:spcBef>
                <a:spcPts val="0"/>
              </a:spcBef>
              <a:spcAft>
                <a:spcPts val="0"/>
              </a:spcAft>
              <a:buClr>
                <a:schemeClr val="dk1"/>
              </a:buClr>
              <a:buSzPts val="1100"/>
              <a:buFont typeface="Arial"/>
              <a:buNone/>
            </a:pPr>
            <a:r>
              <a:rPr lang="pl">
                <a:solidFill>
                  <a:schemeClr val="dk1"/>
                </a:solidFill>
              </a:rPr>
              <a:t>Do podziału Sudanu i Sudanu Południowego doszło poprzez referendum niepodległościowe w lipcu 2011 r. Przyczynami tego podziału była dyskryminacja mniejszości chrześcijańskiej, która zamieszkiwała południe. W 1956 r. Wielka Brytania uznała niepodległość Sudanu i był to koniec okresu separacji. Różnice jednak pogłębiały się i doprowadziło to do wojen domowych w latach 1955–1972 oraz 1983–2005. Konflikt zakończył się w 2005 r. podziałem władzy w ramach Tymczasowej Konstytucji. W 2013 r. wybuchła wojna domowa w Sudanie Południowym. Konflikt trwał do 2020 r. Skutkiem sytuacji politycznej są przymusowe przesiedlenia ludności, głód czy braki w opiece zdrowotnej. Podstawowe zasoby są wykorzystywane przez zamożne osoby, które wciąż chcą się bogacić. Dodatkowo w kraju tym szeroko rozwinięta jest korupcja.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pl">
                <a:solidFill>
                  <a:schemeClr val="dk1"/>
                </a:solidFill>
              </a:rPr>
              <a:t>W Syrii na przełomie lat 2011 i 2012 r. rozpoczęła się wojna domowa. Na samym początku w różnych miastach trwały demonstracje antyrządowe. Protesty te były związane z wydarzeniami nazywanymi “arabską wiosną”. Następnie przerodziło się to w konflikt zbrojny pomiędzy siłami wspierającymi ówczesnego prezydenta, a opozycją …. Wojna o władzę przerodziła się w wojnę na tle religijnym. Jednak stan wyjątkowy i napięta sytuacja trwały w Syrii na długo przed eskalacją konfliktu (1963)</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pl">
                <a:solidFill>
                  <a:schemeClr val="dk1"/>
                </a:solidFill>
              </a:rPr>
              <a:t>W Kongu konflikty trwają już od czasów przedkolonialnych. W roki 1491 Nzinga-a-Nkuwu przyjął chrześcijaństwo i działał razem z Portugalią. Następnie różne kraje </a:t>
            </a:r>
            <a:r>
              <a:rPr lang="pl" u="sng">
                <a:solidFill>
                  <a:schemeClr val="hlink"/>
                </a:solidFill>
                <a:hlinkClick r:id="rId2"/>
              </a:rPr>
              <a:t>m.in</a:t>
            </a:r>
            <a:r>
              <a:rPr lang="pl">
                <a:solidFill>
                  <a:schemeClr val="dk1"/>
                </a:solidFill>
              </a:rPr>
              <a:t>. Holendrzy, Belgowie, Brytyjczycy, Hiszpanie i Francuzi wykorzystywali ludność tych obszarów jako niewolników, prowadziło to do wyludnienia kraju. XVIII-XIX wiek i konflikty zbrojne przyczyniły się do rozpadu Konga. W wieku XIX Kongo było kolonią Belgijską i dopiero 30 czerwca 1960 r., ogłoszono niepodległość Konga. Wiek XX to walka o władzę i zamachy stanu. Sytuacje te doprowadziły do całkowitego załamania gospodarki, a większość zysków wpływało jedyne do ówczesnego prezydenta  Mobutu Sese-Seko. To również ten władca doprowadził do wojen z prawie wszystkimi sąsiadami. Działania te doprowadziły do I wojny afrykańskiej, a za rządów kolejnego prezydenta odbyła się II wojna afrykańska, w której do roku 2008 zginęło 5,4 mln osób.  Po zakończeniu wojny władzę przejął Joseph Kabila, który opóźnił wybory o dwa lata, doprowadził do zamieszek, a także zagłuszał opozycyjne rozgłośnie radiowe. 2018/2019 to pierwsze pokojowe przekazanie władzy.  Na czele rządu zasiadł Félix Tshisekedi.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pl">
                <a:solidFill>
                  <a:schemeClr val="dk1"/>
                </a:solidFill>
              </a:rPr>
              <a:t>Na terenach Birmy początkowo toczył się konflikt pomiędzy grupami Birmańczyków i Arakańczyków. Pojawiały się wspólne mity dotyczące pochodzenia, a także cała ludność była buddyizowana, wzrastały nastroje antymuzułmańskie. Sytuacja zmieniła się w latach 1885-1948, czyli podczas brytyjskiej kolonizacji. Arakan został włączony do Bengalu i stał się częścią Indii Brytyjskich. W 1942 roku Birmę przejęli Japończycy, co skutkowało wyjazdem 400 000 Indusów. Wzrastały napięcia pomiędzy muzułmanami i buddystami. Prowadziło to do wzmożonej agresji, zabójstw i wzajemnych prześladowań.W  1944 roku Brytyjczycy ponownie przejęli Birmę, a 1948 stała się ona niepodległym państwem. Stworzono listę 135 rdzennych grup etnicznych, którzy mogą być oficjalnie obywatelami tego kraju. Na liście zabrakło grup wyznających islam. Osoby te, mimo różnic stworzyli wspólną narrację i nazwali się ludem Rohingya. W 1978 roku rozpoczęto Operację Naga Min, która terroryzowała muzułmanów. W efekcie Birmę musiało opuścić około 200 000 Rohingya. 1988 po rewolucji nazwa Birma została zastąpiona przez Mjanma. Prócz dyktatorskiej, represyjnej władzy i walk etnicznych w 2008 roku w Birmę uderzył cyklon Nargis. Jednak rządzący odrzucili pomoc humanitarną, a działalność NGO-sów była utrudniona.</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a:solidFill>
                <a:schemeClr val="dk1"/>
              </a:solidFill>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 name="Google Shape;8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
                <a:latin typeface="Raleway Medium"/>
                <a:ea typeface="Raleway Medium"/>
                <a:cs typeface="Raleway Medium"/>
                <a:sym typeface="Raleway Medium"/>
              </a:rPr>
              <a:t>Zaproś uczniów do kolejnego zadania, którego celem jest poszerzenie wiedzy na temat krajów, z których jest najwięcej migrujących. Poproś, by po opisie spróbowali domyślić się, o którym państwie jest mowa.  Pierwsze z państw to Syria, Drugie z nich to Afganistan. Trzecie Sudan,. Czwarte Birma, piąte Kongo.</a:t>
            </a:r>
            <a:endParaRPr>
              <a:latin typeface="Raleway Medium"/>
              <a:ea typeface="Raleway Medium"/>
              <a:cs typeface="Raleway Medium"/>
              <a:sym typeface="Raleway Medium"/>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8ddddd234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9" name="Google Shape;89;g38ddddd234e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pl">
                <a:solidFill>
                  <a:schemeClr val="dk1"/>
                </a:solidFill>
              </a:rPr>
              <a:t>Na tym slajdzie znajdziesz krótkie statystyczne informacje dotyczące tego, jak sytuacja migracyjna wyglądała na przełomie XIX i XX wieku. Zapytaj uczniów, czy przychodzą im do głowy inne sytuacje na przestrzeni dziejów, gdy to głównie osoby z Europy migrowały na inne kontynenty. Podaj przykłady dotyczące kolonizacji, wspomnij o sytuacji podczas II wojny światowej. Powiedz, że również Polska ma bogatą historię migracji, o czym szerzej będzie rozmawiać na trzecich zajęciach z tej serii.</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8ddddd234e_1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5" name="Google Shape;95;g38ddddd234e_1_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pl">
                <a:solidFill>
                  <a:schemeClr val="dk1"/>
                </a:solidFill>
                <a:latin typeface="Arial"/>
                <a:ea typeface="Arial"/>
                <a:cs typeface="Arial"/>
                <a:sym typeface="Arial"/>
              </a:rPr>
              <a:t>Po dyskusji dotyczącej liczby osób migrujących, zaproś uczniów do kolejnego zadania. Podziel klasę na 4 osobowe zespoły. Każdemu zespołowi przekaż jedna mapę świata. Mapy, które dostają nie są europocentryczne. Po rozdaniu materiałów zapytaj uczniów, o ich wrażenia. Być może sami zwrócą uwagę na to, że coś jest “nie tak”. Zapytaj uczniów, jak myślą, dlaczego dostali takie mapy? </a:t>
            </a:r>
            <a:endParaRPr>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Clr>
                <a:schemeClr val="dk1"/>
              </a:buClr>
              <a:buSzPts val="1100"/>
              <a:buFont typeface="Arial"/>
              <a:buNone/>
            </a:pPr>
            <a:r>
              <a:rPr lang="pl" sz="1000">
                <a:solidFill>
                  <a:schemeClr val="dk1"/>
                </a:solidFill>
                <a:latin typeface="Raleway Medium"/>
                <a:ea typeface="Raleway Medium"/>
                <a:cs typeface="Raleway Medium"/>
                <a:sym typeface="Raleway Medium"/>
              </a:rPr>
              <a:t>Po krótkiej </a:t>
            </a:r>
            <a:r>
              <a:rPr lang="pl">
                <a:solidFill>
                  <a:schemeClr val="dk1"/>
                </a:solidFill>
                <a:latin typeface="Raleway Medium"/>
                <a:ea typeface="Raleway Medium"/>
                <a:cs typeface="Raleway Medium"/>
                <a:sym typeface="Raleway Medium"/>
              </a:rPr>
              <a:t>dyskusji podsumuj: Aby myśleć o migracjach należy uświadomić sobie zjawisko europocentryzmu. </a:t>
            </a:r>
            <a:r>
              <a:rPr b="1" lang="pl">
                <a:solidFill>
                  <a:schemeClr val="dk1"/>
                </a:solidFill>
                <a:latin typeface="Raleway Medium"/>
                <a:ea typeface="Raleway Medium"/>
                <a:cs typeface="Raleway Medium"/>
                <a:sym typeface="Raleway Medium"/>
              </a:rPr>
              <a:t>(SLAJD 7)</a:t>
            </a:r>
            <a:r>
              <a:rPr lang="pl">
                <a:solidFill>
                  <a:schemeClr val="dk1"/>
                </a:solidFill>
                <a:latin typeface="Raleway Medium"/>
                <a:ea typeface="Raleway Medium"/>
                <a:cs typeface="Raleway Medium"/>
                <a:sym typeface="Raleway Medium"/>
              </a:rPr>
              <a:t> Następnie uczniowie mogą przejść do wykonywania zadania. Prezentują swoje propozycje dróg. (15 min)</a:t>
            </a:r>
            <a:endParaRPr>
              <a:solidFill>
                <a:schemeClr val="dk1"/>
              </a:solidFill>
              <a:latin typeface="Raleway Medium"/>
              <a:ea typeface="Raleway Medium"/>
              <a:cs typeface="Raleway Medium"/>
              <a:sym typeface="Raleway Medium"/>
            </a:endParaRPr>
          </a:p>
          <a:p>
            <a:pPr indent="0" lvl="0" marL="0" rtl="0" algn="l">
              <a:lnSpc>
                <a:spcPct val="100000"/>
              </a:lnSpc>
              <a:spcBef>
                <a:spcPts val="0"/>
              </a:spcBef>
              <a:spcAft>
                <a:spcPts val="0"/>
              </a:spcAft>
              <a:buSzPts val="1100"/>
              <a:buNone/>
            </a:pPr>
            <a:r>
              <a:t/>
            </a:r>
            <a:endParaRPr>
              <a:solidFill>
                <a:srgbClr val="FF0000"/>
              </a:solidFill>
              <a:latin typeface="Raleway Medium"/>
              <a:ea typeface="Raleway Medium"/>
              <a:cs typeface="Raleway Medium"/>
              <a:sym typeface="Raleway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1"/>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atin typeface="Raleway Medium"/>
                <a:ea typeface="Raleway Medium"/>
                <a:cs typeface="Raleway Medium"/>
                <a:sym typeface="Raleway Medium"/>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1"/>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atin typeface="Raleway Medium"/>
                <a:ea typeface="Raleway Medium"/>
                <a:cs typeface="Raleway Medium"/>
                <a:sym typeface="Raleway Medium"/>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30"/>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atin typeface="Raleway Medium"/>
                <a:ea typeface="Raleway Medium"/>
                <a:cs typeface="Raleway Medium"/>
                <a:sym typeface="Raleway Medium"/>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30"/>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2"/>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7" name="Shape 17"/>
        <p:cNvGrpSpPr/>
        <p:nvPr/>
      </p:nvGrpSpPr>
      <p:grpSpPr>
        <a:xfrm>
          <a:off x="0" y="0"/>
          <a:ext cx="0" cy="0"/>
          <a:chOff x="0" y="0"/>
          <a:chExt cx="0" cy="0"/>
        </a:xfrm>
      </p:grpSpPr>
      <p:sp>
        <p:nvSpPr>
          <p:cNvPr id="18" name="Google Shape;18;p29"/>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atin typeface="Raleway Medium"/>
                <a:ea typeface="Raleway Medium"/>
                <a:cs typeface="Raleway Medium"/>
                <a:sym typeface="Raleway Medium"/>
              </a:defRPr>
            </a:lvl1pPr>
          </a:lstStyle>
          <a:p/>
        </p:txBody>
      </p:sp>
      <p:sp>
        <p:nvSpPr>
          <p:cNvPr id="19" name="Google Shape;19;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0" name="Shape 20"/>
        <p:cNvGrpSpPr/>
        <p:nvPr/>
      </p:nvGrpSpPr>
      <p:grpSpPr>
        <a:xfrm>
          <a:off x="0" y="0"/>
          <a:ext cx="0" cy="0"/>
          <a:chOff x="0" y="0"/>
          <a:chExt cx="0" cy="0"/>
        </a:xfrm>
      </p:grpSpPr>
      <p:sp>
        <p:nvSpPr>
          <p:cNvPr id="21" name="Google Shape;21;p23"/>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atin typeface="Raleway Medium"/>
                <a:ea typeface="Raleway Medium"/>
                <a:cs typeface="Raleway Medium"/>
                <a:sym typeface="Raleway Medium"/>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2" name="Google Shape;22;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3" name="Shape 23"/>
        <p:cNvGrpSpPr/>
        <p:nvPr/>
      </p:nvGrpSpPr>
      <p:grpSpPr>
        <a:xfrm>
          <a:off x="0" y="0"/>
          <a:ext cx="0" cy="0"/>
          <a:chOff x="0" y="0"/>
          <a:chExt cx="0" cy="0"/>
        </a:xfrm>
      </p:grpSpPr>
      <p:sp>
        <p:nvSpPr>
          <p:cNvPr id="24" name="Google Shape;24;p24"/>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24"/>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24"/>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7" name="Google Shape;27;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0" name="Google Shape;30;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1" name="Shape 31"/>
        <p:cNvGrpSpPr/>
        <p:nvPr/>
      </p:nvGrpSpPr>
      <p:grpSpPr>
        <a:xfrm>
          <a:off x="0" y="0"/>
          <a:ext cx="0" cy="0"/>
          <a:chOff x="0" y="0"/>
          <a:chExt cx="0" cy="0"/>
        </a:xfrm>
      </p:grpSpPr>
      <p:sp>
        <p:nvSpPr>
          <p:cNvPr id="32" name="Google Shape;32;p26"/>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atin typeface="Raleway Medium"/>
                <a:ea typeface="Raleway Medium"/>
                <a:cs typeface="Raleway Medium"/>
                <a:sym typeface="Raleway Medium"/>
              </a:defRPr>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3" name="Google Shape;33;p26"/>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4" name="Google Shape;34;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5" name="Shape 35"/>
        <p:cNvGrpSpPr/>
        <p:nvPr/>
      </p:nvGrpSpPr>
      <p:grpSpPr>
        <a:xfrm>
          <a:off x="0" y="0"/>
          <a:ext cx="0" cy="0"/>
          <a:chOff x="0" y="0"/>
          <a:chExt cx="0" cy="0"/>
        </a:xfrm>
      </p:grpSpPr>
      <p:sp>
        <p:nvSpPr>
          <p:cNvPr id="36" name="Google Shape;36;p27"/>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atin typeface="Raleway Medium"/>
                <a:ea typeface="Raleway Medium"/>
                <a:cs typeface="Raleway Medium"/>
                <a:sym typeface="Raleway Medium"/>
              </a:defRPr>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7" name="Google Shape;37;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8" name="Shape 38"/>
        <p:cNvGrpSpPr/>
        <p:nvPr/>
      </p:nvGrpSpPr>
      <p:grpSpPr>
        <a:xfrm>
          <a:off x="0" y="0"/>
          <a:ext cx="0" cy="0"/>
          <a:chOff x="0" y="0"/>
          <a:chExt cx="0" cy="0"/>
        </a:xfrm>
      </p:grpSpPr>
      <p:sp>
        <p:nvSpPr>
          <p:cNvPr id="39" name="Google Shape;39;p2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Medium"/>
              <a:ea typeface="Raleway Medium"/>
              <a:cs typeface="Raleway Medium"/>
              <a:sym typeface="Raleway Medium"/>
            </a:endParaRPr>
          </a:p>
        </p:txBody>
      </p:sp>
      <p:sp>
        <p:nvSpPr>
          <p:cNvPr id="40" name="Google Shape;40;p2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atin typeface="Raleway Medium"/>
                <a:ea typeface="Raleway Medium"/>
                <a:cs typeface="Raleway Medium"/>
                <a:sym typeface="Raleway Medium"/>
              </a:defRPr>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1" name="Google Shape;41;p2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atin typeface="Raleway Medium"/>
                <a:ea typeface="Raleway Medium"/>
                <a:cs typeface="Raleway Medium"/>
                <a:sym typeface="Raleway Medium"/>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2" name="Google Shape;42;p2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3" name="Google Shape;43;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2" Type="http://schemas.openxmlformats.org/officeDocument/2006/relationships/theme" Target="../theme/theme2.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1.png"/><Relationship Id="rId4" Type="http://schemas.openxmlformats.org/officeDocument/2006/relationships/hyperlink" Target="https://ua.kik.waw.pl/kampania/"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www.unhcr.org/refugee-statistics?utm_source=chatgpt.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https://www.unhcr.org/refugee-statistics" TargetMode="External"/><Relationship Id="rId4" Type="http://schemas.openxmlformats.org/officeDocument/2006/relationships/hyperlink" Target="https://uchodzcy.info/"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1" name="Shape 51"/>
        <p:cNvGrpSpPr/>
        <p:nvPr/>
      </p:nvGrpSpPr>
      <p:grpSpPr>
        <a:xfrm>
          <a:off x="0" y="0"/>
          <a:ext cx="0" cy="0"/>
          <a:chOff x="0" y="0"/>
          <a:chExt cx="0" cy="0"/>
        </a:xfrm>
      </p:grpSpPr>
      <p:sp>
        <p:nvSpPr>
          <p:cNvPr id="52" name="Google Shape;52;p1"/>
          <p:cNvSpPr txBox="1"/>
          <p:nvPr>
            <p:ph type="ctrTitle"/>
          </p:nvPr>
        </p:nvSpPr>
        <p:spPr>
          <a:xfrm>
            <a:off x="4572000" y="631997"/>
            <a:ext cx="4488900" cy="3055200"/>
          </a:xfrm>
          <a:prstGeom prst="rect">
            <a:avLst/>
          </a:prstGeom>
          <a:noFill/>
          <a:ln>
            <a:noFill/>
          </a:ln>
        </p:spPr>
        <p:txBody>
          <a:bodyPr anchorCtr="0" anchor="b"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latin typeface="Raleway Medium"/>
                <a:ea typeface="Raleway Medium"/>
                <a:cs typeface="Raleway Medium"/>
                <a:sym typeface="Raleway Medium"/>
              </a:rPr>
              <a:t>SKALA, </a:t>
            </a:r>
            <a:br>
              <a:rPr lang="pl">
                <a:solidFill>
                  <a:schemeClr val="accent1"/>
                </a:solidFill>
                <a:latin typeface="Raleway Medium"/>
                <a:ea typeface="Raleway Medium"/>
                <a:cs typeface="Raleway Medium"/>
                <a:sym typeface="Raleway Medium"/>
              </a:rPr>
            </a:br>
            <a:r>
              <a:rPr lang="pl">
                <a:solidFill>
                  <a:schemeClr val="accent1"/>
                </a:solidFill>
                <a:latin typeface="Raleway Medium"/>
                <a:ea typeface="Raleway Medium"/>
                <a:cs typeface="Raleway Medium"/>
                <a:sym typeface="Raleway Medium"/>
              </a:rPr>
              <a:t>PRZYCZYNY I SKUTKI MIGRACJI </a:t>
            </a:r>
            <a:endParaRPr>
              <a:latin typeface="Raleway Medium"/>
              <a:ea typeface="Raleway Medium"/>
              <a:cs typeface="Raleway Medium"/>
              <a:sym typeface="Raleway Medium"/>
            </a:endParaRPr>
          </a:p>
        </p:txBody>
      </p:sp>
      <p:sp>
        <p:nvSpPr>
          <p:cNvPr id="53" name="Google Shape;53;p1"/>
          <p:cNvSpPr txBox="1"/>
          <p:nvPr/>
        </p:nvSpPr>
        <p:spPr>
          <a:xfrm>
            <a:off x="7682400" y="4618850"/>
            <a:ext cx="1378500" cy="4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pl" sz="600">
                <a:solidFill>
                  <a:schemeClr val="dk2"/>
                </a:solidFill>
              </a:rPr>
              <a:t>© Copyright 2025 Ukraińska Akcja. </a:t>
            </a:r>
            <a:r>
              <a:rPr lang="pl" sz="600" u="sng">
                <a:solidFill>
                  <a:schemeClr val="hlink"/>
                </a:solidFill>
                <a:hlinkClick r:id="rId4"/>
              </a:rPr>
              <a:t>https://ua.kik.waw.pl/kampania/</a:t>
            </a:r>
            <a:endParaRPr sz="600">
              <a:solidFill>
                <a:schemeClr val="dk2"/>
              </a:solidFill>
            </a:endParaRPr>
          </a:p>
          <a:p>
            <a:pPr indent="0" lvl="0" marL="0" rtl="0" algn="l">
              <a:spcBef>
                <a:spcPts val="0"/>
              </a:spcBef>
              <a:spcAft>
                <a:spcPts val="0"/>
              </a:spcAft>
              <a:buNone/>
            </a:pPr>
            <a:r>
              <a:rPr lang="pl" sz="600">
                <a:solidFill>
                  <a:schemeClr val="dk2"/>
                </a:solidFill>
              </a:rPr>
              <a:t>Wszelkie prawa zastrzeżone</a:t>
            </a:r>
            <a:endParaRPr sz="600">
              <a:solidFill>
                <a:schemeClr val="dk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g38ddddd234e_1_28"/>
          <p:cNvSpPr txBox="1"/>
          <p:nvPr>
            <p:ph type="title"/>
          </p:nvPr>
        </p:nvSpPr>
        <p:spPr>
          <a:xfrm>
            <a:off x="311700" y="1851261"/>
            <a:ext cx="8520600" cy="10581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Clr>
                <a:schemeClr val="dk1"/>
              </a:buClr>
              <a:buSzPts val="3111"/>
              <a:buFont typeface="Arial"/>
              <a:buNone/>
            </a:pPr>
            <a:r>
              <a:rPr lang="pl">
                <a:solidFill>
                  <a:schemeClr val="accent1"/>
                </a:solidFill>
              </a:rPr>
              <a:t>Ćwiczenie 2, </a:t>
            </a:r>
            <a:endParaRPr>
              <a:solidFill>
                <a:schemeClr val="accent1"/>
              </a:solidFill>
            </a:endParaRPr>
          </a:p>
          <a:p>
            <a:pPr indent="0" lvl="0" marL="0" rtl="0" algn="ctr">
              <a:lnSpc>
                <a:spcPct val="100000"/>
              </a:lnSpc>
              <a:spcBef>
                <a:spcPts val="0"/>
              </a:spcBef>
              <a:spcAft>
                <a:spcPts val="0"/>
              </a:spcAft>
              <a:buClr>
                <a:schemeClr val="dk1"/>
              </a:buClr>
              <a:buSzPts val="3111"/>
              <a:buFont typeface="Arial"/>
              <a:buNone/>
            </a:pPr>
            <a:r>
              <a:rPr lang="pl">
                <a:solidFill>
                  <a:schemeClr val="accent1"/>
                </a:solidFill>
              </a:rPr>
              <a:t>co dalej?</a:t>
            </a:r>
            <a:endParaRPr>
              <a:solidFill>
                <a:schemeClr val="accen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11"/>
          <p:cNvSpPr txBox="1"/>
          <p:nvPr>
            <p:ph type="title"/>
          </p:nvPr>
        </p:nvSpPr>
        <p:spPr>
          <a:xfrm>
            <a:off x="311700" y="148023"/>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Gdzie trafiają migranci?</a:t>
            </a:r>
            <a:endParaRPr>
              <a:solidFill>
                <a:schemeClr val="accent1"/>
              </a:solidFill>
            </a:endParaRPr>
          </a:p>
        </p:txBody>
      </p:sp>
      <p:sp>
        <p:nvSpPr>
          <p:cNvPr id="114" name="Google Shape;114;p11"/>
          <p:cNvSpPr txBox="1"/>
          <p:nvPr>
            <p:ph idx="1" type="body"/>
          </p:nvPr>
        </p:nvSpPr>
        <p:spPr>
          <a:xfrm>
            <a:off x="311700" y="720725"/>
            <a:ext cx="8100900" cy="33387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t/>
            </a:r>
            <a:endParaRPr/>
          </a:p>
          <a:p>
            <a:pPr indent="0" lvl="0" marL="0" rtl="0" algn="l">
              <a:lnSpc>
                <a:spcPct val="115000"/>
              </a:lnSpc>
              <a:spcBef>
                <a:spcPts val="1200"/>
              </a:spcBef>
              <a:spcAft>
                <a:spcPts val="0"/>
              </a:spcAft>
              <a:buClr>
                <a:schemeClr val="dk1"/>
              </a:buClr>
              <a:buSzPts val="1100"/>
              <a:buFont typeface="Arial"/>
              <a:buNone/>
            </a:pPr>
            <a:r>
              <a:t/>
            </a:r>
            <a:endParaRPr sz="1600">
              <a:solidFill>
                <a:schemeClr val="dk1"/>
              </a:solidFill>
              <a:highlight>
                <a:schemeClr val="lt1"/>
              </a:highlight>
            </a:endParaRPr>
          </a:p>
          <a:p>
            <a:pPr indent="0" lvl="0" marL="0" rtl="0" algn="l">
              <a:lnSpc>
                <a:spcPct val="115000"/>
              </a:lnSpc>
              <a:spcBef>
                <a:spcPts val="1200"/>
              </a:spcBef>
              <a:spcAft>
                <a:spcPts val="0"/>
              </a:spcAft>
              <a:buClr>
                <a:schemeClr val="dk1"/>
              </a:buClr>
              <a:buSzPts val="1100"/>
              <a:buFont typeface="Arial"/>
              <a:buNone/>
            </a:pPr>
            <a:r>
              <a:t/>
            </a:r>
            <a:endParaRPr sz="1200" u="sng">
              <a:solidFill>
                <a:schemeClr val="hlink"/>
              </a:solidFill>
            </a:endParaRPr>
          </a:p>
          <a:p>
            <a:pPr indent="0" lvl="0" marL="0" rtl="0" algn="l">
              <a:lnSpc>
                <a:spcPct val="115000"/>
              </a:lnSpc>
              <a:spcBef>
                <a:spcPts val="120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1200"/>
              </a:spcAft>
              <a:buSzPts val="1800"/>
              <a:buNone/>
            </a:pPr>
            <a:r>
              <a:t/>
            </a:r>
            <a:endParaRPr sz="1200"/>
          </a:p>
        </p:txBody>
      </p:sp>
      <p:sp>
        <p:nvSpPr>
          <p:cNvPr id="115" name="Google Shape;115;p11"/>
          <p:cNvSpPr txBox="1"/>
          <p:nvPr/>
        </p:nvSpPr>
        <p:spPr>
          <a:xfrm>
            <a:off x="-108120" y="1851959"/>
            <a:ext cx="8520600" cy="572700"/>
          </a:xfrm>
          <a:prstGeom prst="rect">
            <a:avLst/>
          </a:prstGeom>
          <a:noFill/>
          <a:ln>
            <a:noFill/>
          </a:ln>
        </p:spPr>
        <p:txBody>
          <a:bodyPr anchorCtr="0" anchor="t" bIns="91425" lIns="91425" spcFirstLastPara="1" rIns="91425" wrap="square" tIns="91425">
            <a:normAutofit/>
          </a:bodyPr>
          <a:lstStyle/>
          <a:p>
            <a:pPr indent="0" lvl="0" marL="0" marR="0" rtl="0" algn="ctr">
              <a:lnSpc>
                <a:spcPct val="100000"/>
              </a:lnSpc>
              <a:spcBef>
                <a:spcPts val="0"/>
              </a:spcBef>
              <a:spcAft>
                <a:spcPts val="0"/>
              </a:spcAft>
              <a:buClr>
                <a:schemeClr val="dk1"/>
              </a:buClr>
              <a:buSzPts val="2872"/>
              <a:buFont typeface="Arial"/>
              <a:buNone/>
            </a:pPr>
            <a:r>
              <a:t/>
            </a:r>
            <a:endParaRPr b="0" i="0" sz="1400" u="none" cap="none" strike="noStrike">
              <a:solidFill>
                <a:srgbClr val="000000"/>
              </a:solidFill>
              <a:latin typeface="Raleway Medium"/>
              <a:ea typeface="Raleway Medium"/>
              <a:cs typeface="Raleway Medium"/>
              <a:sym typeface="Raleway Medium"/>
            </a:endParaRPr>
          </a:p>
        </p:txBody>
      </p:sp>
      <p:pic>
        <p:nvPicPr>
          <p:cNvPr id="116" name="Google Shape;116;p11" title="refugee-population-by-country-or-territory-of-asylum (5).png"/>
          <p:cNvPicPr preferRelativeResize="0"/>
          <p:nvPr/>
        </p:nvPicPr>
        <p:blipFill rotWithShape="1">
          <a:blip r:embed="rId3">
            <a:alphaModFix/>
          </a:blip>
          <a:srcRect b="0" l="0" r="0" t="0"/>
          <a:stretch/>
        </p:blipFill>
        <p:spPr>
          <a:xfrm>
            <a:off x="1723663" y="651675"/>
            <a:ext cx="5696666" cy="426297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g38ddddd234e_1_32"/>
          <p:cNvSpPr txBox="1"/>
          <p:nvPr>
            <p:ph type="title"/>
          </p:nvPr>
        </p:nvSpPr>
        <p:spPr>
          <a:xfrm>
            <a:off x="311700" y="130748"/>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Dane statystyczne </a:t>
            </a:r>
            <a:endParaRPr>
              <a:solidFill>
                <a:schemeClr val="accent1"/>
              </a:solidFill>
            </a:endParaRPr>
          </a:p>
        </p:txBody>
      </p:sp>
      <p:sp>
        <p:nvSpPr>
          <p:cNvPr id="122" name="Google Shape;122;g38ddddd234e_1_32"/>
          <p:cNvSpPr txBox="1"/>
          <p:nvPr>
            <p:ph idx="1" type="body"/>
          </p:nvPr>
        </p:nvSpPr>
        <p:spPr>
          <a:xfrm>
            <a:off x="311700" y="643146"/>
            <a:ext cx="8100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t/>
            </a:r>
            <a:endParaRPr/>
          </a:p>
          <a:p>
            <a:pPr indent="0" lvl="0" marL="0" rtl="0" algn="l">
              <a:lnSpc>
                <a:spcPct val="115000"/>
              </a:lnSpc>
              <a:spcBef>
                <a:spcPts val="1200"/>
              </a:spcBef>
              <a:spcAft>
                <a:spcPts val="0"/>
              </a:spcAft>
              <a:buClr>
                <a:schemeClr val="dk1"/>
              </a:buClr>
              <a:buSzPts val="1100"/>
              <a:buFont typeface="Arial"/>
              <a:buNone/>
            </a:pPr>
            <a:r>
              <a:t/>
            </a:r>
            <a:endParaRPr sz="1600">
              <a:solidFill>
                <a:schemeClr val="dk1"/>
              </a:solidFill>
              <a:highlight>
                <a:schemeClr val="lt1"/>
              </a:highlight>
            </a:endParaRPr>
          </a:p>
          <a:p>
            <a:pPr indent="0" lvl="0" marL="0" rtl="0" algn="l">
              <a:lnSpc>
                <a:spcPct val="115000"/>
              </a:lnSpc>
              <a:spcBef>
                <a:spcPts val="1200"/>
              </a:spcBef>
              <a:spcAft>
                <a:spcPts val="0"/>
              </a:spcAft>
              <a:buClr>
                <a:schemeClr val="dk1"/>
              </a:buClr>
              <a:buSzPts val="1100"/>
              <a:buFont typeface="Arial"/>
              <a:buNone/>
            </a:pPr>
            <a:r>
              <a:t/>
            </a:r>
            <a:endParaRPr sz="1200" u="sng">
              <a:solidFill>
                <a:schemeClr val="hlink"/>
              </a:solidFill>
            </a:endParaRPr>
          </a:p>
          <a:p>
            <a:pPr indent="0" lvl="0" marL="0" rtl="0" algn="l">
              <a:lnSpc>
                <a:spcPct val="115000"/>
              </a:lnSpc>
              <a:spcBef>
                <a:spcPts val="120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1200"/>
              </a:spcAft>
              <a:buSzPts val="1800"/>
              <a:buNone/>
            </a:pPr>
            <a:r>
              <a:t/>
            </a:r>
            <a:endParaRPr sz="1200"/>
          </a:p>
        </p:txBody>
      </p:sp>
      <p:pic>
        <p:nvPicPr>
          <p:cNvPr id="123" name="Google Shape;123;g38ddddd234e_1_32" title="refugee-population-by-country-or-territory-of-asylum (4).png"/>
          <p:cNvPicPr preferRelativeResize="0"/>
          <p:nvPr/>
        </p:nvPicPr>
        <p:blipFill rotWithShape="1">
          <a:blip r:embed="rId3">
            <a:alphaModFix/>
          </a:blip>
          <a:srcRect b="0" l="0" r="0" t="0"/>
          <a:stretch/>
        </p:blipFill>
        <p:spPr>
          <a:xfrm>
            <a:off x="1735363" y="565475"/>
            <a:ext cx="5673277" cy="43238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g38ddddd234e_1_41"/>
          <p:cNvSpPr txBox="1"/>
          <p:nvPr>
            <p:ph type="title"/>
          </p:nvPr>
        </p:nvSpPr>
        <p:spPr>
          <a:xfrm>
            <a:off x="311700" y="217073"/>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Emigracje z Syrii</a:t>
            </a:r>
            <a:endParaRPr>
              <a:solidFill>
                <a:schemeClr val="accent1"/>
              </a:solidFill>
            </a:endParaRPr>
          </a:p>
        </p:txBody>
      </p:sp>
      <p:sp>
        <p:nvSpPr>
          <p:cNvPr id="129" name="Google Shape;129;g38ddddd234e_1_41"/>
          <p:cNvSpPr txBox="1"/>
          <p:nvPr>
            <p:ph idx="1" type="body"/>
          </p:nvPr>
        </p:nvSpPr>
        <p:spPr>
          <a:xfrm>
            <a:off x="311700" y="643146"/>
            <a:ext cx="8100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t/>
            </a:r>
            <a:endParaRPr/>
          </a:p>
          <a:p>
            <a:pPr indent="0" lvl="0" marL="0" rtl="0" algn="l">
              <a:lnSpc>
                <a:spcPct val="115000"/>
              </a:lnSpc>
              <a:spcBef>
                <a:spcPts val="1200"/>
              </a:spcBef>
              <a:spcAft>
                <a:spcPts val="0"/>
              </a:spcAft>
              <a:buClr>
                <a:schemeClr val="dk1"/>
              </a:buClr>
              <a:buSzPts val="1100"/>
              <a:buFont typeface="Arial"/>
              <a:buNone/>
            </a:pPr>
            <a:r>
              <a:t/>
            </a:r>
            <a:endParaRPr sz="1600">
              <a:solidFill>
                <a:schemeClr val="dk1"/>
              </a:solidFill>
              <a:highlight>
                <a:schemeClr val="lt1"/>
              </a:highlight>
            </a:endParaRPr>
          </a:p>
          <a:p>
            <a:pPr indent="0" lvl="0" marL="0" rtl="0" algn="l">
              <a:lnSpc>
                <a:spcPct val="115000"/>
              </a:lnSpc>
              <a:spcBef>
                <a:spcPts val="1200"/>
              </a:spcBef>
              <a:spcAft>
                <a:spcPts val="0"/>
              </a:spcAft>
              <a:buClr>
                <a:schemeClr val="dk1"/>
              </a:buClr>
              <a:buSzPts val="1100"/>
              <a:buFont typeface="Arial"/>
              <a:buNone/>
            </a:pPr>
            <a:r>
              <a:t/>
            </a:r>
            <a:endParaRPr sz="1200" u="sng">
              <a:solidFill>
                <a:schemeClr val="hlink"/>
              </a:solidFill>
            </a:endParaRPr>
          </a:p>
          <a:p>
            <a:pPr indent="0" lvl="0" marL="0" rtl="0" algn="l">
              <a:lnSpc>
                <a:spcPct val="115000"/>
              </a:lnSpc>
              <a:spcBef>
                <a:spcPts val="120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1200"/>
              </a:spcAft>
              <a:buSzPts val="1800"/>
              <a:buNone/>
            </a:pPr>
            <a:r>
              <a:t/>
            </a:r>
            <a:endParaRPr sz="1200"/>
          </a:p>
        </p:txBody>
      </p:sp>
      <p:pic>
        <p:nvPicPr>
          <p:cNvPr id="130" name="Google Shape;130;g38ddddd234e_1_41" title="emigrants-from-syria-where-did-they-move-to.png"/>
          <p:cNvPicPr preferRelativeResize="0"/>
          <p:nvPr/>
        </p:nvPicPr>
        <p:blipFill rotWithShape="1">
          <a:blip r:embed="rId3">
            <a:alphaModFix/>
          </a:blip>
          <a:srcRect b="0" l="0" r="0" t="0"/>
          <a:stretch/>
        </p:blipFill>
        <p:spPr>
          <a:xfrm>
            <a:off x="1906838" y="1000725"/>
            <a:ext cx="5399373" cy="38122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g38ddddd234e_1_49"/>
          <p:cNvSpPr txBox="1"/>
          <p:nvPr>
            <p:ph type="title"/>
          </p:nvPr>
        </p:nvSpPr>
        <p:spPr>
          <a:xfrm>
            <a:off x="311700" y="217073"/>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Emigracje z Afganistanu</a:t>
            </a:r>
            <a:endParaRPr>
              <a:solidFill>
                <a:schemeClr val="accent1"/>
              </a:solidFill>
            </a:endParaRPr>
          </a:p>
        </p:txBody>
      </p:sp>
      <p:sp>
        <p:nvSpPr>
          <p:cNvPr id="136" name="Google Shape;136;g38ddddd234e_1_49"/>
          <p:cNvSpPr txBox="1"/>
          <p:nvPr>
            <p:ph idx="1" type="body"/>
          </p:nvPr>
        </p:nvSpPr>
        <p:spPr>
          <a:xfrm>
            <a:off x="311700" y="643146"/>
            <a:ext cx="8100900" cy="3416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t/>
            </a:r>
            <a:endParaRPr/>
          </a:p>
          <a:p>
            <a:pPr indent="0" lvl="0" marL="0" rtl="0" algn="l">
              <a:lnSpc>
                <a:spcPct val="115000"/>
              </a:lnSpc>
              <a:spcBef>
                <a:spcPts val="1200"/>
              </a:spcBef>
              <a:spcAft>
                <a:spcPts val="0"/>
              </a:spcAft>
              <a:buClr>
                <a:schemeClr val="dk1"/>
              </a:buClr>
              <a:buSzPts val="1100"/>
              <a:buFont typeface="Arial"/>
              <a:buNone/>
            </a:pPr>
            <a:r>
              <a:t/>
            </a:r>
            <a:endParaRPr sz="1600">
              <a:solidFill>
                <a:schemeClr val="dk1"/>
              </a:solidFill>
              <a:highlight>
                <a:schemeClr val="lt1"/>
              </a:highlight>
            </a:endParaRPr>
          </a:p>
          <a:p>
            <a:pPr indent="0" lvl="0" marL="0" rtl="0" algn="l">
              <a:lnSpc>
                <a:spcPct val="115000"/>
              </a:lnSpc>
              <a:spcBef>
                <a:spcPts val="1200"/>
              </a:spcBef>
              <a:spcAft>
                <a:spcPts val="0"/>
              </a:spcAft>
              <a:buClr>
                <a:schemeClr val="dk1"/>
              </a:buClr>
              <a:buSzPts val="1100"/>
              <a:buFont typeface="Arial"/>
              <a:buNone/>
            </a:pPr>
            <a:r>
              <a:t/>
            </a:r>
            <a:endParaRPr sz="1200" u="sng">
              <a:solidFill>
                <a:schemeClr val="hlink"/>
              </a:solidFill>
            </a:endParaRPr>
          </a:p>
          <a:p>
            <a:pPr indent="0" lvl="0" marL="0" rtl="0" algn="l">
              <a:lnSpc>
                <a:spcPct val="115000"/>
              </a:lnSpc>
              <a:spcBef>
                <a:spcPts val="120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0"/>
              </a:spcAft>
              <a:buClr>
                <a:schemeClr val="dk1"/>
              </a:buClr>
              <a:buSzPts val="1100"/>
              <a:buFont typeface="Arial"/>
              <a:buNone/>
            </a:pPr>
            <a:r>
              <a:t/>
            </a:r>
            <a:endParaRPr sz="1200"/>
          </a:p>
          <a:p>
            <a:pPr indent="0" lvl="0" marL="0" rtl="0" algn="l">
              <a:lnSpc>
                <a:spcPct val="115000"/>
              </a:lnSpc>
              <a:spcBef>
                <a:spcPts val="1200"/>
              </a:spcBef>
              <a:spcAft>
                <a:spcPts val="1200"/>
              </a:spcAft>
              <a:buSzPts val="1800"/>
              <a:buNone/>
            </a:pPr>
            <a:r>
              <a:t/>
            </a:r>
            <a:endParaRPr sz="1200"/>
          </a:p>
        </p:txBody>
      </p:sp>
      <p:pic>
        <p:nvPicPr>
          <p:cNvPr id="137" name="Google Shape;137;g38ddddd234e_1_49" title="emigrants-from-afghanistan-where-did-they-move-to.png"/>
          <p:cNvPicPr preferRelativeResize="0"/>
          <p:nvPr/>
        </p:nvPicPr>
        <p:blipFill rotWithShape="1">
          <a:blip r:embed="rId3">
            <a:alphaModFix/>
          </a:blip>
          <a:srcRect b="0" l="0" r="0" t="0"/>
          <a:stretch/>
        </p:blipFill>
        <p:spPr>
          <a:xfrm>
            <a:off x="2090000" y="1144875"/>
            <a:ext cx="5249700" cy="3706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14"/>
          <p:cNvSpPr txBox="1"/>
          <p:nvPr>
            <p:ph type="title"/>
          </p:nvPr>
        </p:nvSpPr>
        <p:spPr>
          <a:xfrm>
            <a:off x="1561100" y="470500"/>
            <a:ext cx="6009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Wojna w Ukrainie - ucieczki z Ukrainy</a:t>
            </a:r>
            <a:endParaRPr>
              <a:solidFill>
                <a:schemeClr val="accent1"/>
              </a:solidFill>
            </a:endParaRPr>
          </a:p>
        </p:txBody>
      </p:sp>
      <p:sp>
        <p:nvSpPr>
          <p:cNvPr id="143" name="Google Shape;143;p14"/>
          <p:cNvSpPr txBox="1"/>
          <p:nvPr>
            <p:ph idx="1" type="body"/>
          </p:nvPr>
        </p:nvSpPr>
        <p:spPr>
          <a:xfrm>
            <a:off x="637250" y="1730575"/>
            <a:ext cx="7769400" cy="35163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1200"/>
              </a:spcBef>
              <a:spcAft>
                <a:spcPts val="1200"/>
              </a:spcAft>
              <a:buSzPts val="1800"/>
              <a:buNone/>
            </a:pPr>
            <a:r>
              <a:rPr lang="pl" sz="1600">
                <a:solidFill>
                  <a:schemeClr val="dk1"/>
                </a:solidFill>
                <a:highlight>
                  <a:schemeClr val="lt1"/>
                </a:highlight>
              </a:rPr>
              <a:t>6,9 mln osób z Ukrainy (według raportu UNHCR „Global Report 2024”); spośród tej grupy 5,1 mln osób formalnie otrzymały status tymczasowej ochrony na podstawie unijnej dyrektywy o ochronie tymczasowej</a:t>
            </a:r>
            <a:endParaRPr sz="1600"/>
          </a:p>
        </p:txBody>
      </p:sp>
      <p:sp>
        <p:nvSpPr>
          <p:cNvPr id="144" name="Google Shape;144;p14"/>
          <p:cNvSpPr txBox="1"/>
          <p:nvPr/>
        </p:nvSpPr>
        <p:spPr>
          <a:xfrm>
            <a:off x="4878950" y="4117500"/>
            <a:ext cx="3527700" cy="6465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pl" sz="1000" u="none" cap="none" strike="noStrike">
                <a:solidFill>
                  <a:schemeClr val="dk1"/>
                </a:solidFill>
                <a:latin typeface="Raleway Medium"/>
                <a:ea typeface="Raleway Medium"/>
                <a:cs typeface="Raleway Medium"/>
                <a:sym typeface="Raleway Medium"/>
              </a:rPr>
              <a:t>UNHCR, 2025. </a:t>
            </a:r>
            <a:r>
              <a:rPr b="0" i="1" lang="pl" sz="1000" u="none" cap="none" strike="noStrike">
                <a:solidFill>
                  <a:schemeClr val="dk1"/>
                </a:solidFill>
                <a:latin typeface="Raleway Medium"/>
                <a:ea typeface="Raleway Medium"/>
                <a:cs typeface="Raleway Medium"/>
                <a:sym typeface="Raleway Medium"/>
              </a:rPr>
              <a:t>Refugee Data Finder – kluczowe wskaźniki</a:t>
            </a:r>
            <a:r>
              <a:rPr b="0" i="0" lang="pl" sz="1000" u="none" cap="none" strike="noStrike">
                <a:solidFill>
                  <a:schemeClr val="dk1"/>
                </a:solidFill>
                <a:latin typeface="Raleway Medium"/>
                <a:ea typeface="Raleway Medium"/>
                <a:cs typeface="Raleway Medium"/>
                <a:sym typeface="Raleway Medium"/>
              </a:rPr>
              <a:t>. [online] </a:t>
            </a:r>
            <a:r>
              <a:rPr b="0" i="0" lang="pl" sz="1000" u="sng" cap="none" strike="noStrike">
                <a:solidFill>
                  <a:schemeClr val="accent5"/>
                </a:solidFill>
                <a:latin typeface="Raleway Medium"/>
                <a:ea typeface="Raleway Medium"/>
                <a:cs typeface="Raleway Medium"/>
                <a:sym typeface="Raleway Medium"/>
                <a:hlinkClick r:id="rId3">
                  <a:extLst>
                    <a:ext uri="{A12FA001-AC4F-418D-AE19-62706E023703}">
                      <ahyp:hlinkClr val="tx"/>
                    </a:ext>
                  </a:extLst>
                </a:hlinkClick>
              </a:rPr>
              <a:t>https://www.unhcr.org/refugee-statistics</a:t>
            </a:r>
            <a:r>
              <a:rPr b="0" i="0" lang="pl" sz="1000" u="none" cap="none" strike="noStrike">
                <a:solidFill>
                  <a:schemeClr val="dk1"/>
                </a:solidFill>
                <a:latin typeface="Raleway Medium"/>
                <a:ea typeface="Raleway Medium"/>
                <a:cs typeface="Raleway Medium"/>
                <a:sym typeface="Raleway Medium"/>
              </a:rPr>
              <a:t> [dostęp: 17 września 2025].</a:t>
            </a:r>
            <a:endParaRPr b="0" i="0" sz="1000" u="none" cap="none" strike="noStrike">
              <a:solidFill>
                <a:schemeClr val="dk1"/>
              </a:solidFill>
              <a:latin typeface="Raleway Medium"/>
              <a:ea typeface="Raleway Medium"/>
              <a:cs typeface="Raleway Medium"/>
              <a:sym typeface="Raleway Medium"/>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g39b09e09135_1_8"/>
          <p:cNvSpPr txBox="1"/>
          <p:nvPr>
            <p:ph type="title"/>
          </p:nvPr>
        </p:nvSpPr>
        <p:spPr>
          <a:xfrm>
            <a:off x="1994225" y="106200"/>
            <a:ext cx="57174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Wojna w Ukrainie- kraje imigranckie </a:t>
            </a:r>
            <a:endParaRPr>
              <a:solidFill>
                <a:schemeClr val="accent1"/>
              </a:solidFill>
            </a:endParaRPr>
          </a:p>
        </p:txBody>
      </p:sp>
      <p:pic>
        <p:nvPicPr>
          <p:cNvPr id="150" name="Google Shape;150;g39b09e09135_1_8" title="emigrants-from-ukraine-where-did-they-move-to.png"/>
          <p:cNvPicPr preferRelativeResize="0"/>
          <p:nvPr/>
        </p:nvPicPr>
        <p:blipFill rotWithShape="1">
          <a:blip r:embed="rId3">
            <a:alphaModFix/>
          </a:blip>
          <a:srcRect b="0" l="0" r="0" t="0"/>
          <a:stretch/>
        </p:blipFill>
        <p:spPr>
          <a:xfrm>
            <a:off x="1559675" y="627125"/>
            <a:ext cx="6105523" cy="431082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6"/>
          <p:cNvSpPr txBox="1"/>
          <p:nvPr>
            <p:ph type="title"/>
          </p:nvPr>
        </p:nvSpPr>
        <p:spPr>
          <a:xfrm>
            <a:off x="478250" y="313111"/>
            <a:ext cx="8520600" cy="10581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pl">
                <a:solidFill>
                  <a:schemeClr val="accent1"/>
                </a:solidFill>
              </a:rPr>
              <a:t>Migracje, spojrzenie z perspektywy </a:t>
            </a:r>
            <a:endParaRPr>
              <a:solidFill>
                <a:schemeClr val="accent1"/>
              </a:solidFill>
            </a:endParaRPr>
          </a:p>
          <a:p>
            <a:pPr indent="0" lvl="0" marL="0" rtl="0" algn="ctr">
              <a:lnSpc>
                <a:spcPct val="100000"/>
              </a:lnSpc>
              <a:spcBef>
                <a:spcPts val="0"/>
              </a:spcBef>
              <a:spcAft>
                <a:spcPts val="0"/>
              </a:spcAft>
              <a:buSzPts val="2800"/>
              <a:buNone/>
            </a:pPr>
            <a:r>
              <a:rPr lang="pl">
                <a:solidFill>
                  <a:schemeClr val="accent1"/>
                </a:solidFill>
              </a:rPr>
              <a:t>światowej i europejskiej</a:t>
            </a:r>
            <a:endParaRPr>
              <a:solidFill>
                <a:schemeClr val="accent1"/>
              </a:solidFill>
            </a:endParaRPr>
          </a:p>
        </p:txBody>
      </p:sp>
      <p:sp>
        <p:nvSpPr>
          <p:cNvPr id="156" name="Google Shape;156;p6"/>
          <p:cNvSpPr txBox="1"/>
          <p:nvPr>
            <p:ph idx="1" type="body"/>
          </p:nvPr>
        </p:nvSpPr>
        <p:spPr>
          <a:xfrm>
            <a:off x="303075" y="1552425"/>
            <a:ext cx="8283600" cy="32235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None/>
            </a:pPr>
            <a:r>
              <a:rPr b="1" lang="pl" sz="1600">
                <a:solidFill>
                  <a:schemeClr val="dk1"/>
                </a:solidFill>
                <a:latin typeface="Raleway"/>
                <a:ea typeface="Raleway"/>
                <a:cs typeface="Raleway"/>
                <a:sym typeface="Raleway"/>
              </a:rPr>
              <a:t>240 mln</a:t>
            </a:r>
            <a:r>
              <a:rPr lang="pl" sz="1600">
                <a:solidFill>
                  <a:schemeClr val="dk1"/>
                </a:solidFill>
              </a:rPr>
              <a:t> osób to ogólna liczba migrantów na Świecie, a z tego około połowa</a:t>
            </a:r>
            <a:endParaRPr sz="1600">
              <a:solidFill>
                <a:schemeClr val="dk1"/>
              </a:solidFill>
            </a:endParaRPr>
          </a:p>
          <a:p>
            <a:pPr indent="0" lvl="0" marL="0" rtl="0" algn="l">
              <a:lnSpc>
                <a:spcPct val="115000"/>
              </a:lnSpc>
              <a:spcBef>
                <a:spcPts val="1000"/>
              </a:spcBef>
              <a:spcAft>
                <a:spcPts val="0"/>
              </a:spcAft>
              <a:buClr>
                <a:schemeClr val="dk1"/>
              </a:buClr>
              <a:buSzPts val="1100"/>
              <a:buNone/>
            </a:pPr>
            <a:r>
              <a:rPr b="1" lang="pl" sz="1600">
                <a:solidFill>
                  <a:schemeClr val="dk1"/>
                </a:solidFill>
                <a:latin typeface="Raleway"/>
                <a:ea typeface="Raleway"/>
                <a:cs typeface="Raleway"/>
                <a:sym typeface="Raleway"/>
              </a:rPr>
              <a:t>122 mln</a:t>
            </a:r>
            <a:r>
              <a:rPr lang="pl" sz="1600">
                <a:solidFill>
                  <a:schemeClr val="dk1"/>
                </a:solidFill>
              </a:rPr>
              <a:t> to liczba migrantów przymusowych na świecie [UNHCR]</a:t>
            </a:r>
            <a:endParaRPr sz="16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b="1" lang="pl" sz="1600">
                <a:solidFill>
                  <a:schemeClr val="dk1"/>
                </a:solidFill>
                <a:latin typeface="Raleway"/>
                <a:ea typeface="Raleway"/>
                <a:cs typeface="Raleway"/>
                <a:sym typeface="Raleway"/>
              </a:rPr>
              <a:t>73, 5 mln</a:t>
            </a:r>
            <a:r>
              <a:rPr lang="pl" sz="1600">
                <a:solidFill>
                  <a:schemeClr val="dk1"/>
                </a:solidFill>
              </a:rPr>
              <a:t> w tym to liczba wewnętrznie przesiedlonych - w ramach swojego kraju  [UNHCR]</a:t>
            </a:r>
            <a:endParaRPr sz="16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b="1" lang="pl" sz="1600">
                <a:solidFill>
                  <a:schemeClr val="dk1"/>
                </a:solidFill>
                <a:latin typeface="Raleway"/>
                <a:ea typeface="Raleway"/>
                <a:cs typeface="Raleway"/>
                <a:sym typeface="Raleway"/>
              </a:rPr>
              <a:t>48,5 mln </a:t>
            </a:r>
            <a:r>
              <a:rPr lang="pl" sz="1600">
                <a:solidFill>
                  <a:schemeClr val="dk1"/>
                </a:solidFill>
              </a:rPr>
              <a:t>osób - tyle osób jest migrantami przymusowymi, które wyjechały ze swojego kraju</a:t>
            </a:r>
            <a:endParaRPr sz="1600">
              <a:solidFill>
                <a:schemeClr val="dk1"/>
              </a:solidFill>
            </a:endParaRPr>
          </a:p>
          <a:p>
            <a:pPr indent="0" lvl="0" marL="0" rtl="0" algn="l">
              <a:lnSpc>
                <a:spcPct val="115000"/>
              </a:lnSpc>
              <a:spcBef>
                <a:spcPts val="1000"/>
              </a:spcBef>
              <a:spcAft>
                <a:spcPts val="0"/>
              </a:spcAft>
              <a:buClr>
                <a:schemeClr val="dk1"/>
              </a:buClr>
              <a:buSzPts val="1100"/>
              <a:buFont typeface="Arial"/>
              <a:buNone/>
            </a:pPr>
            <a:r>
              <a:rPr b="1" lang="pl" sz="1600">
                <a:solidFill>
                  <a:schemeClr val="dk1"/>
                </a:solidFill>
                <a:latin typeface="Raleway"/>
                <a:ea typeface="Raleway"/>
                <a:cs typeface="Raleway"/>
                <a:sym typeface="Raleway"/>
              </a:rPr>
              <a:t>49 mln (40%)</a:t>
            </a:r>
            <a:r>
              <a:rPr lang="pl" sz="1600">
                <a:solidFill>
                  <a:schemeClr val="dk1"/>
                </a:solidFill>
              </a:rPr>
              <a:t> w ogólnej sumie 122 mln migrantów stanowiły dzieci poniżej 18. roku życia [UNHCR]</a:t>
            </a:r>
            <a:endParaRPr sz="2700"/>
          </a:p>
          <a:p>
            <a:pPr indent="0" lvl="0" marL="457200" rtl="0" algn="l">
              <a:lnSpc>
                <a:spcPct val="115000"/>
              </a:lnSpc>
              <a:spcBef>
                <a:spcPts val="0"/>
              </a:spcBef>
              <a:spcAft>
                <a:spcPts val="0"/>
              </a:spcAft>
              <a:buClr>
                <a:schemeClr val="dk1"/>
              </a:buClr>
              <a:buSzPts val="1100"/>
              <a:buFont typeface="Arial"/>
              <a:buNone/>
            </a:pPr>
            <a:r>
              <a:t/>
            </a:r>
            <a:endParaRPr sz="2700"/>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2315">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95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Uchodźca</a:t>
            </a:r>
            <a:endParaRPr>
              <a:solidFill>
                <a:schemeClr val="accent1"/>
              </a:solidFill>
            </a:endParaRPr>
          </a:p>
        </p:txBody>
      </p:sp>
      <p:sp>
        <p:nvSpPr>
          <p:cNvPr id="162" name="Google Shape;162;p3"/>
          <p:cNvSpPr txBox="1"/>
          <p:nvPr>
            <p:ph idx="1" type="body"/>
          </p:nvPr>
        </p:nvSpPr>
        <p:spPr>
          <a:xfrm>
            <a:off x="311700" y="1333700"/>
            <a:ext cx="8092500" cy="34164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pl" sz="1600"/>
              <a:t>Definicja z Konwencji genewskiej z 1951 r.</a:t>
            </a:r>
            <a:endParaRPr sz="1600"/>
          </a:p>
          <a:p>
            <a:pPr indent="0" lvl="0" marL="0" rtl="0" algn="l">
              <a:lnSpc>
                <a:spcPct val="115000"/>
              </a:lnSpc>
              <a:spcBef>
                <a:spcPts val="0"/>
              </a:spcBef>
              <a:spcAft>
                <a:spcPts val="0"/>
              </a:spcAft>
              <a:buSzPts val="1800"/>
              <a:buNone/>
            </a:pPr>
            <a:r>
              <a:t/>
            </a:r>
            <a:endParaRPr sz="1600"/>
          </a:p>
          <a:p>
            <a:pPr indent="0" lvl="0" marL="0" rtl="0" algn="l">
              <a:lnSpc>
                <a:spcPct val="115000"/>
              </a:lnSpc>
              <a:spcBef>
                <a:spcPts val="0"/>
              </a:spcBef>
              <a:spcAft>
                <a:spcPts val="0"/>
              </a:spcAft>
              <a:buSzPts val="1800"/>
              <a:buNone/>
            </a:pPr>
            <a:r>
              <a:rPr i="1" lang="pl" sz="1600"/>
              <a:t>Osoba, która na skutek uzasadnionej obawy przed prześladowaniem z powodu swojej rasy, religii, narodowości, przynależności do określonej grupy społecznej lub z powodu przekonań politycznych przebywa poza granicami państwa, którego jest obywatelem, i nie może lub nie chce z powodu tych obaw korzystać z ochrony tego państwa.</a:t>
            </a:r>
            <a:endParaRPr i="1" sz="1600"/>
          </a:p>
          <a:p>
            <a:pPr indent="0" lvl="0" marL="0" rtl="0" algn="l">
              <a:lnSpc>
                <a:spcPct val="115000"/>
              </a:lnSpc>
              <a:spcBef>
                <a:spcPts val="0"/>
              </a:spcBef>
              <a:spcAft>
                <a:spcPts val="0"/>
              </a:spcAft>
              <a:buSzPts val="1800"/>
              <a:buNone/>
            </a:pPr>
            <a:r>
              <a:t/>
            </a:r>
            <a:endParaRPr i="1" sz="1600"/>
          </a:p>
          <a:p>
            <a:pPr indent="0" lvl="0" marL="0" rtl="0" algn="l">
              <a:lnSpc>
                <a:spcPct val="115000"/>
              </a:lnSpc>
              <a:spcBef>
                <a:spcPts val="0"/>
              </a:spcBef>
              <a:spcAft>
                <a:spcPts val="0"/>
              </a:spcAft>
              <a:buSzPts val="1800"/>
              <a:buNone/>
            </a:pPr>
            <a:r>
              <a:t/>
            </a:r>
            <a:endParaRPr i="1" sz="1600"/>
          </a:p>
        </p:txBody>
      </p:sp>
      <p:sp>
        <p:nvSpPr>
          <p:cNvPr id="163" name="Google Shape;163;p3"/>
          <p:cNvSpPr txBox="1"/>
          <p:nvPr/>
        </p:nvSpPr>
        <p:spPr>
          <a:xfrm>
            <a:off x="173925" y="4000500"/>
            <a:ext cx="3000000" cy="627064"/>
          </a:xfrm>
          <a:prstGeom prst="rect">
            <a:avLst/>
          </a:prstGeom>
          <a:noFill/>
          <a:ln>
            <a:noFill/>
          </a:ln>
        </p:spPr>
        <p:txBody>
          <a:bodyPr anchorCtr="0" anchor="t" bIns="91425" lIns="91425" spcFirstLastPara="1" rIns="91425" wrap="square" tIns="91425">
            <a:spAutoFit/>
          </a:bodyPr>
          <a:lstStyle/>
          <a:p>
            <a:pPr indent="0" lvl="0" marL="457200" marR="0" rtl="0" algn="l">
              <a:lnSpc>
                <a:spcPct val="115000"/>
              </a:lnSpc>
              <a:spcBef>
                <a:spcPts val="0"/>
              </a:spcBef>
              <a:spcAft>
                <a:spcPts val="0"/>
              </a:spcAft>
              <a:buClr>
                <a:schemeClr val="dk1"/>
              </a:buClr>
              <a:buSzPts val="1100"/>
              <a:buFont typeface="Arial"/>
              <a:buNone/>
            </a:pPr>
            <a:r>
              <a:t/>
            </a:r>
            <a:endParaRPr b="0" i="0" sz="1400" u="none" cap="none" strike="noStrike">
              <a:solidFill>
                <a:schemeClr val="dk1"/>
              </a:solidFill>
              <a:latin typeface="Raleway Medium"/>
              <a:ea typeface="Raleway Medium"/>
              <a:cs typeface="Raleway Medium"/>
              <a:sym typeface="Raleway Medium"/>
            </a:endParaRPr>
          </a:p>
          <a:p>
            <a:pPr indent="0" lvl="0" marL="457200" marR="0" rtl="0" algn="l">
              <a:lnSpc>
                <a:spcPct val="115000"/>
              </a:lnSpc>
              <a:spcBef>
                <a:spcPts val="0"/>
              </a:spcBef>
              <a:spcAft>
                <a:spcPts val="0"/>
              </a:spcAft>
              <a:buClr>
                <a:srgbClr val="000000"/>
              </a:buClr>
              <a:buSzPts val="1100"/>
              <a:buFont typeface="Arial"/>
              <a:buNone/>
            </a:pPr>
            <a:r>
              <a:t/>
            </a:r>
            <a:endParaRPr b="0" i="0" sz="1100" u="none" cap="none" strike="noStrike">
              <a:solidFill>
                <a:schemeClr val="dk1"/>
              </a:solidFill>
              <a:latin typeface="Raleway Medium"/>
              <a:ea typeface="Raleway Medium"/>
              <a:cs typeface="Raleway Medium"/>
              <a:sym typeface="Raleway Medium"/>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17"/>
          <p:cNvSpPr txBox="1"/>
          <p:nvPr>
            <p:ph type="title"/>
          </p:nvPr>
        </p:nvSpPr>
        <p:spPr>
          <a:xfrm>
            <a:off x="262000" y="22423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Podsumowanie</a:t>
            </a:r>
            <a:endParaRPr>
              <a:solidFill>
                <a:schemeClr val="accen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2"/>
          <p:cNvSpPr txBox="1"/>
          <p:nvPr>
            <p:ph type="title"/>
          </p:nvPr>
        </p:nvSpPr>
        <p:spPr>
          <a:xfrm>
            <a:off x="2182950" y="24142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Ćwiczenie 1</a:t>
            </a:r>
            <a:endParaRPr b="1">
              <a:solidFill>
                <a:schemeClr val="accent1"/>
              </a:solidFill>
            </a:endParaRPr>
          </a:p>
        </p:txBody>
      </p:sp>
      <p:pic>
        <p:nvPicPr>
          <p:cNvPr id="59" name="Google Shape;59;p2" title="Projekt bez nazwy (32).png"/>
          <p:cNvPicPr preferRelativeResize="0"/>
          <p:nvPr/>
        </p:nvPicPr>
        <p:blipFill rotWithShape="1">
          <a:blip r:embed="rId3">
            <a:alphaModFix/>
          </a:blip>
          <a:srcRect b="0" l="0" r="0" t="0"/>
          <a:stretch/>
        </p:blipFill>
        <p:spPr>
          <a:xfrm>
            <a:off x="634475" y="1171275"/>
            <a:ext cx="3937526" cy="330082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extLst>
                  <a:ext uri="http://customooxmlschemas.google.com/">
                    <go:slidesCustomData xmlns:go="http://customooxmlschemas.google.com/" textRoundtripDataId="0"/>
                  </a:ext>
                </a:extLst>
              </a:rPr>
              <a:t>Bibliografia</a:t>
            </a:r>
            <a:endParaRPr>
              <a:solidFill>
                <a:schemeClr val="accent1"/>
              </a:solidFill>
            </a:endParaRPr>
          </a:p>
        </p:txBody>
      </p:sp>
      <p:sp>
        <p:nvSpPr>
          <p:cNvPr id="174" name="Google Shape;174;p18"/>
          <p:cNvSpPr txBox="1"/>
          <p:nvPr>
            <p:ph idx="1" type="body"/>
          </p:nvPr>
        </p:nvSpPr>
        <p:spPr>
          <a:xfrm>
            <a:off x="311700" y="1295674"/>
            <a:ext cx="8520600" cy="31701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rgbClr val="222222"/>
              </a:buClr>
              <a:buSzPts val="1600"/>
              <a:buChar char="●"/>
            </a:pPr>
            <a:r>
              <a:rPr lang="pl" sz="1600">
                <a:solidFill>
                  <a:srgbClr val="222222"/>
                </a:solidFill>
                <a:highlight>
                  <a:srgbClr val="FFFFFF"/>
                </a:highlight>
              </a:rPr>
              <a:t>De Haas, H. (2014). Human migration: myths, hysteria and facts. </a:t>
            </a:r>
            <a:r>
              <a:rPr i="1" lang="pl" sz="1600">
                <a:solidFill>
                  <a:srgbClr val="222222"/>
                </a:solidFill>
                <a:highlight>
                  <a:srgbClr val="FFFFFF"/>
                </a:highlight>
              </a:rPr>
              <a:t>Retrieved</a:t>
            </a:r>
            <a:endParaRPr i="1" sz="1600">
              <a:solidFill>
                <a:srgbClr val="222222"/>
              </a:solidFill>
              <a:highlight>
                <a:srgbClr val="FFFFFF"/>
              </a:highlight>
            </a:endParaRPr>
          </a:p>
          <a:p>
            <a:pPr indent="0" lvl="0" marL="457200" rtl="0" algn="l">
              <a:lnSpc>
                <a:spcPct val="115000"/>
              </a:lnSpc>
              <a:spcBef>
                <a:spcPts val="0"/>
              </a:spcBef>
              <a:spcAft>
                <a:spcPts val="0"/>
              </a:spcAft>
              <a:buSzPts val="1800"/>
              <a:buNone/>
            </a:pPr>
            <a:r>
              <a:rPr i="1" lang="pl" sz="1600">
                <a:solidFill>
                  <a:srgbClr val="222222"/>
                </a:solidFill>
                <a:highlight>
                  <a:srgbClr val="FFFFFF"/>
                </a:highlight>
              </a:rPr>
              <a:t>from Oxford Martin School https://www. oxfordmartin. ox. ac. uk/blog/human-migration-mythshysteria-and-facts/ </a:t>
            </a:r>
            <a:endParaRPr i="1" sz="1600">
              <a:solidFill>
                <a:srgbClr val="222222"/>
              </a:solidFill>
              <a:highlight>
                <a:srgbClr val="FFFFFF"/>
              </a:highlight>
            </a:endParaRPr>
          </a:p>
          <a:p>
            <a:pPr indent="-330200" lvl="0" marL="457200" rtl="0" algn="l">
              <a:lnSpc>
                <a:spcPct val="115000"/>
              </a:lnSpc>
              <a:spcBef>
                <a:spcPts val="0"/>
              </a:spcBef>
              <a:spcAft>
                <a:spcPts val="0"/>
              </a:spcAft>
              <a:buClr>
                <a:srgbClr val="222222"/>
              </a:buClr>
              <a:buSzPts val="1600"/>
              <a:buChar char="●"/>
            </a:pPr>
            <a:r>
              <a:rPr lang="pl" sz="1600">
                <a:solidFill>
                  <a:srgbClr val="222222"/>
                </a:solidFill>
                <a:highlight>
                  <a:srgbClr val="FFFFFF"/>
                </a:highlight>
              </a:rPr>
              <a:t>Lesińska, M., Okólski, M., &amp; Scholar, W. N. (2018). </a:t>
            </a:r>
            <a:r>
              <a:rPr i="1" lang="pl" sz="1600">
                <a:solidFill>
                  <a:srgbClr val="222222"/>
                </a:solidFill>
                <a:highlight>
                  <a:srgbClr val="FFFFFF"/>
                </a:highlight>
              </a:rPr>
              <a:t>25 wykładów o migracjach</a:t>
            </a:r>
            <a:r>
              <a:rPr lang="pl" sz="1600">
                <a:solidFill>
                  <a:srgbClr val="222222"/>
                </a:solidFill>
                <a:highlight>
                  <a:srgbClr val="FFFFFF"/>
                </a:highlight>
              </a:rPr>
              <a:t>. Wydawnictwo Naukowe Scholar.</a:t>
            </a:r>
            <a:endParaRPr sz="1600">
              <a:solidFill>
                <a:srgbClr val="222222"/>
              </a:solidFill>
              <a:highlight>
                <a:srgbClr val="FFFFFF"/>
              </a:highlight>
            </a:endParaRPr>
          </a:p>
          <a:p>
            <a:pPr indent="-330200" lvl="0" marL="457200" rtl="0" algn="l">
              <a:lnSpc>
                <a:spcPct val="115000"/>
              </a:lnSpc>
              <a:spcBef>
                <a:spcPts val="0"/>
              </a:spcBef>
              <a:spcAft>
                <a:spcPts val="0"/>
              </a:spcAft>
              <a:buClr>
                <a:srgbClr val="222222"/>
              </a:buClr>
              <a:buSzPts val="1600"/>
              <a:buChar char="●"/>
            </a:pPr>
            <a:r>
              <a:rPr lang="pl" sz="1600">
                <a:solidFill>
                  <a:srgbClr val="222222"/>
                </a:solidFill>
                <a:highlight>
                  <a:srgbClr val="FFFFFF"/>
                </a:highlight>
              </a:rPr>
              <a:t>Lesińska, M., &amp; Okólski, M. (2023). </a:t>
            </a:r>
            <a:r>
              <a:rPr i="1" lang="pl" sz="1600">
                <a:solidFill>
                  <a:srgbClr val="222222"/>
                </a:solidFill>
                <a:highlight>
                  <a:srgbClr val="FFFFFF"/>
                </a:highlight>
              </a:rPr>
              <a:t>30 wykładów o migracjach</a:t>
            </a:r>
            <a:r>
              <a:rPr lang="pl" sz="1600">
                <a:solidFill>
                  <a:srgbClr val="222222"/>
                </a:solidFill>
                <a:highlight>
                  <a:srgbClr val="FFFFFF"/>
                </a:highlight>
              </a:rPr>
              <a:t>. Uniwersytet Warszawski.</a:t>
            </a:r>
            <a:endParaRPr sz="1600">
              <a:solidFill>
                <a:srgbClr val="222222"/>
              </a:solidFill>
              <a:highlight>
                <a:srgbClr val="FFFFFF"/>
              </a:highlight>
            </a:endParaRPr>
          </a:p>
          <a:p>
            <a:pPr indent="-330200" lvl="0" marL="457200" rtl="0" algn="l">
              <a:lnSpc>
                <a:spcPct val="115000"/>
              </a:lnSpc>
              <a:spcBef>
                <a:spcPts val="0"/>
              </a:spcBef>
              <a:spcAft>
                <a:spcPts val="0"/>
              </a:spcAft>
              <a:buClr>
                <a:schemeClr val="dk1"/>
              </a:buClr>
              <a:buSzPts val="1600"/>
              <a:buChar char="●"/>
            </a:pPr>
            <a:r>
              <a:rPr i="1" lang="pl" sz="1600">
                <a:solidFill>
                  <a:schemeClr val="dk1"/>
                </a:solidFill>
              </a:rPr>
              <a:t>Refugee Data Finder</a:t>
            </a:r>
            <a:r>
              <a:rPr lang="pl" sz="1600">
                <a:solidFill>
                  <a:schemeClr val="dk1"/>
                </a:solidFill>
              </a:rPr>
              <a:t>, </a:t>
            </a:r>
            <a:r>
              <a:rPr lang="pl" sz="1600" u="sng">
                <a:solidFill>
                  <a:schemeClr val="dk1"/>
                </a:solidFill>
                <a:hlinkClick r:id="rId3">
                  <a:extLst>
                    <a:ext uri="{A12FA001-AC4F-418D-AE19-62706E023703}">
                      <ahyp:hlinkClr val="tx"/>
                    </a:ext>
                  </a:extLst>
                </a:hlinkClick>
              </a:rPr>
              <a:t>https://www.unhcr.org/refugee-statistics</a:t>
            </a:r>
            <a:r>
              <a:rPr lang="pl" sz="1600">
                <a:solidFill>
                  <a:schemeClr val="dk1"/>
                </a:solidFill>
              </a:rPr>
              <a:t>, [dostęp: 17 września 2025].</a:t>
            </a:r>
            <a:endParaRPr sz="1600">
              <a:solidFill>
                <a:schemeClr val="dk1"/>
              </a:solidFill>
            </a:endParaRPr>
          </a:p>
          <a:p>
            <a:pPr indent="-330200" lvl="0" marL="457200" rtl="0" algn="l">
              <a:lnSpc>
                <a:spcPct val="115000"/>
              </a:lnSpc>
              <a:spcBef>
                <a:spcPts val="0"/>
              </a:spcBef>
              <a:spcAft>
                <a:spcPts val="0"/>
              </a:spcAft>
              <a:buClr>
                <a:schemeClr val="dk1"/>
              </a:buClr>
              <a:buSzPts val="1600"/>
              <a:buChar char="●"/>
            </a:pPr>
            <a:r>
              <a:rPr lang="pl" sz="1600" u="sng">
                <a:solidFill>
                  <a:schemeClr val="dk1"/>
                </a:solidFill>
                <a:hlinkClick r:id="rId4">
                  <a:extLst>
                    <a:ext uri="{A12FA001-AC4F-418D-AE19-62706E023703}">
                      <ahyp:hlinkClr val="tx"/>
                    </a:ext>
                  </a:extLst>
                </a:hlinkClick>
              </a:rPr>
              <a:t>uchodzcy.info</a:t>
            </a:r>
            <a:r>
              <a:rPr lang="pl" sz="1600">
                <a:solidFill>
                  <a:schemeClr val="dk1"/>
                </a:solidFill>
              </a:rPr>
              <a:t>, [dostęp: 17 września 2025].</a:t>
            </a:r>
            <a:endParaRPr sz="1600">
              <a:solidFill>
                <a:schemeClr val="dk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78" name="Shape 178"/>
        <p:cNvGrpSpPr/>
        <p:nvPr/>
      </p:nvGrpSpPr>
      <p:grpSpPr>
        <a:xfrm>
          <a:off x="0" y="0"/>
          <a:ext cx="0" cy="0"/>
          <a:chOff x="0" y="0"/>
          <a:chExt cx="0" cy="0"/>
        </a:xfrm>
      </p:grpSpPr>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2" name="Shape 182"/>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g36c94d62f7f_0_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Migracja dobrowolna/Migracja przymusowa</a:t>
            </a:r>
            <a:endParaRPr b="1">
              <a:solidFill>
                <a:schemeClr val="accent1"/>
              </a:solidFill>
            </a:endParaRPr>
          </a:p>
        </p:txBody>
      </p:sp>
      <p:sp>
        <p:nvSpPr>
          <p:cNvPr id="65" name="Google Shape;65;g36c94d62f7f_0_1"/>
          <p:cNvSpPr txBox="1"/>
          <p:nvPr>
            <p:ph idx="1" type="body"/>
          </p:nvPr>
        </p:nvSpPr>
        <p:spPr>
          <a:xfrm>
            <a:off x="311700" y="1017725"/>
            <a:ext cx="8283600" cy="39048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Clr>
                <a:schemeClr val="dk1"/>
              </a:buClr>
              <a:buSzPts val="275"/>
              <a:buFont typeface="Arial"/>
              <a:buNone/>
            </a:pPr>
            <a:r>
              <a:rPr b="1" lang="pl" sz="6400"/>
              <a:t>Dobrowolna:</a:t>
            </a:r>
            <a:endParaRPr b="1" sz="6400"/>
          </a:p>
          <a:p>
            <a:pPr indent="0" lvl="1" marL="457200" rtl="0" algn="l">
              <a:lnSpc>
                <a:spcPct val="115000"/>
              </a:lnSpc>
              <a:spcBef>
                <a:spcPts val="0"/>
              </a:spcBef>
              <a:spcAft>
                <a:spcPts val="0"/>
              </a:spcAft>
              <a:buClr>
                <a:schemeClr val="dk1"/>
              </a:buClr>
              <a:buSzPts val="234"/>
              <a:buNone/>
            </a:pPr>
            <a:r>
              <a:rPr lang="pl" sz="6400">
                <a:latin typeface="Raleway Medium"/>
                <a:ea typeface="Raleway Medium"/>
                <a:cs typeface="Raleway Medium"/>
                <a:sym typeface="Raleway Medium"/>
              </a:rPr>
              <a:t>Wyjazd z kraju stałego pobytu. Decyzja świadoma i dobrowolna, najczęściej kierowana chęcią podjęcia pracy, nauki, studiów czy polepszenia warunków życia. Osoba, która decyduje się na migrację dobrowolną, musi spełnić formalne wymogi prawne. W Polsce podlega tak zwanej procedurze pobytowej (więcej informacji o procedurze znajduje się w skrypcie).</a:t>
            </a:r>
            <a:endParaRPr sz="6400">
              <a:latin typeface="Raleway Medium"/>
              <a:ea typeface="Raleway Medium"/>
              <a:cs typeface="Raleway Medium"/>
              <a:sym typeface="Raleway Medium"/>
            </a:endParaRPr>
          </a:p>
          <a:p>
            <a:pPr indent="0" lvl="0" marL="0" rtl="0" algn="l">
              <a:lnSpc>
                <a:spcPct val="115000"/>
              </a:lnSpc>
              <a:spcBef>
                <a:spcPts val="0"/>
              </a:spcBef>
              <a:spcAft>
                <a:spcPts val="0"/>
              </a:spcAft>
              <a:buClr>
                <a:schemeClr val="dk1"/>
              </a:buClr>
              <a:buSzPts val="275"/>
              <a:buFont typeface="Arial"/>
              <a:buNone/>
            </a:pPr>
            <a:r>
              <a:rPr b="1" lang="pl" sz="6400"/>
              <a:t>Przymusowa:</a:t>
            </a:r>
            <a:endParaRPr b="1" sz="6400"/>
          </a:p>
          <a:p>
            <a:pPr indent="0" lvl="1" marL="457200" rtl="0" algn="l">
              <a:lnSpc>
                <a:spcPct val="115000"/>
              </a:lnSpc>
              <a:spcBef>
                <a:spcPts val="0"/>
              </a:spcBef>
              <a:spcAft>
                <a:spcPts val="0"/>
              </a:spcAft>
              <a:buClr>
                <a:schemeClr val="dk1"/>
              </a:buClr>
              <a:buSzPts val="234"/>
              <a:buNone/>
            </a:pPr>
            <a:r>
              <a:rPr lang="pl" sz="6400">
                <a:latin typeface="Raleway Medium"/>
                <a:ea typeface="Raleway Medium"/>
                <a:cs typeface="Raleway Medium"/>
                <a:sym typeface="Raleway Medium"/>
              </a:rPr>
              <a:t>Wyjazd z kraju stałego pobytu ze względu na toczący się w kraju konflikt zbrojny, klęski żywiołowe, głód czy inne przyczyny stanowiące zagrożenie życia. Ten typ migracji wiąże się ze staraniami o szeroko pojętą ochronę międzynarodową.</a:t>
            </a:r>
            <a:endParaRPr sz="6400">
              <a:latin typeface="Raleway Medium"/>
              <a:ea typeface="Raleway Medium"/>
              <a:cs typeface="Raleway Medium"/>
              <a:sym typeface="Raleway Medium"/>
            </a:endParaRPr>
          </a:p>
          <a:p>
            <a:pPr indent="0" lvl="1" marL="457200" rtl="0" algn="l">
              <a:lnSpc>
                <a:spcPct val="115000"/>
              </a:lnSpc>
              <a:spcBef>
                <a:spcPts val="0"/>
              </a:spcBef>
              <a:spcAft>
                <a:spcPts val="0"/>
              </a:spcAft>
              <a:buClr>
                <a:schemeClr val="dk1"/>
              </a:buClr>
              <a:buSzPts val="234"/>
              <a:buNone/>
            </a:pPr>
            <a:r>
              <a:t/>
            </a:r>
            <a:endParaRPr sz="6000">
              <a:latin typeface="Raleway Medium"/>
              <a:ea typeface="Raleway Medium"/>
              <a:cs typeface="Raleway Medium"/>
              <a:sym typeface="Raleway Medium"/>
            </a:endParaRPr>
          </a:p>
          <a:p>
            <a:pPr indent="0" lvl="1" marL="457200" rtl="0" algn="l">
              <a:lnSpc>
                <a:spcPct val="115000"/>
              </a:lnSpc>
              <a:spcBef>
                <a:spcPts val="0"/>
              </a:spcBef>
              <a:spcAft>
                <a:spcPts val="0"/>
              </a:spcAft>
              <a:buClr>
                <a:schemeClr val="dk1"/>
              </a:buClr>
              <a:buSzPts val="234"/>
              <a:buNone/>
            </a:pPr>
            <a:r>
              <a:rPr b="1" lang="pl" sz="6400">
                <a:latin typeface="Raleway Medium"/>
                <a:ea typeface="Raleway Medium"/>
                <a:cs typeface="Raleway Medium"/>
                <a:sym typeface="Raleway Medium"/>
              </a:rPr>
              <a:t>Ale często w praktyce powody są mieszane</a:t>
            </a:r>
            <a:r>
              <a:rPr lang="pl" sz="6400">
                <a:latin typeface="Raleway Medium"/>
                <a:ea typeface="Raleway Medium"/>
                <a:cs typeface="Raleway Medium"/>
                <a:sym typeface="Raleway Medium"/>
              </a:rPr>
              <a:t> - </a:t>
            </a:r>
            <a:r>
              <a:rPr lang="pl" sz="6400">
                <a:solidFill>
                  <a:srgbClr val="444746"/>
                </a:solidFill>
                <a:latin typeface="Raleway Medium"/>
                <a:ea typeface="Raleway Medium"/>
                <a:cs typeface="Raleway Medium"/>
                <a:sym typeface="Raleway Medium"/>
              </a:rPr>
              <a:t>np. migracje Polaków w latach 80-tych i 90-tych w dużej części można było zakwalifikować jako przymusowe, ale wśród ważną motywacją była możliwość możliwości polepszenia standardów życia dla siebie i rodziny.</a:t>
            </a:r>
            <a:endParaRPr sz="6400">
              <a:latin typeface="Raleway Medium"/>
              <a:ea typeface="Raleway Medium"/>
              <a:cs typeface="Raleway Medium"/>
              <a:sym typeface="Raleway Medium"/>
            </a:endParaRPr>
          </a:p>
          <a:p>
            <a:pPr indent="0" lvl="0" marL="457200" rtl="0" algn="l">
              <a:spcBef>
                <a:spcPts val="0"/>
              </a:spcBef>
              <a:spcAft>
                <a:spcPts val="0"/>
              </a:spcAft>
              <a:buClr>
                <a:schemeClr val="dk1"/>
              </a:buClr>
              <a:buSzPct val="34375"/>
              <a:buFont typeface="Arial"/>
              <a:buNone/>
            </a:pPr>
            <a:r>
              <a:t/>
            </a:r>
            <a:endParaRPr sz="3200"/>
          </a:p>
          <a:p>
            <a:pPr indent="0" lvl="0" marL="457200" rtl="0" algn="l">
              <a:lnSpc>
                <a:spcPct val="115000"/>
              </a:lnSpc>
              <a:spcBef>
                <a:spcPts val="0"/>
              </a:spcBef>
              <a:spcAft>
                <a:spcPts val="0"/>
              </a:spcAft>
              <a:buClr>
                <a:schemeClr val="dk1"/>
              </a:buClr>
              <a:buSzPct val="34374"/>
              <a:buFont typeface="Arial"/>
              <a:buNone/>
            </a:pPr>
            <a:r>
              <a:t/>
            </a:r>
            <a:endParaRPr sz="3200"/>
          </a:p>
          <a:p>
            <a:pPr indent="0" lvl="0" marL="0" rtl="0" algn="l">
              <a:spcBef>
                <a:spcPts val="0"/>
              </a:spcBef>
              <a:spcAft>
                <a:spcPts val="0"/>
              </a:spcAft>
              <a:buClr>
                <a:schemeClr val="dk1"/>
              </a:buClr>
              <a:buSzPct val="34375"/>
              <a:buFont typeface="Arial"/>
              <a:buNone/>
            </a:pPr>
            <a:r>
              <a:t/>
            </a:r>
            <a:endParaRPr sz="3200"/>
          </a:p>
          <a:p>
            <a:pPr indent="0" lvl="0" marL="457200" rtl="0" algn="l">
              <a:lnSpc>
                <a:spcPct val="115000"/>
              </a:lnSpc>
              <a:spcBef>
                <a:spcPts val="0"/>
              </a:spcBef>
              <a:spcAft>
                <a:spcPts val="0"/>
              </a:spcAft>
              <a:buClr>
                <a:schemeClr val="dk1"/>
              </a:buClr>
              <a:buSzPct val="40740"/>
              <a:buFont typeface="Arial"/>
              <a:buNone/>
            </a:pPr>
            <a:r>
              <a:t/>
            </a:r>
            <a:endParaRPr sz="2700"/>
          </a:p>
          <a:p>
            <a:pPr indent="0" lvl="0" marL="457200" rtl="0" algn="l">
              <a:lnSpc>
                <a:spcPct val="115000"/>
              </a:lnSpc>
              <a:spcBef>
                <a:spcPts val="0"/>
              </a:spcBef>
              <a:spcAft>
                <a:spcPts val="0"/>
              </a:spcAft>
              <a:buClr>
                <a:schemeClr val="dk1"/>
              </a:buClr>
              <a:buSzPct val="4074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ct val="4074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ct val="91665"/>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ct val="91665"/>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ct val="47507"/>
              <a:buFont typeface="Arial"/>
              <a:buNone/>
            </a:pPr>
            <a:r>
              <a:t/>
            </a:r>
            <a:endParaRPr sz="2315">
              <a:solidFill>
                <a:schemeClr val="dk1"/>
              </a:solidFill>
            </a:endParaRPr>
          </a:p>
          <a:p>
            <a:pPr indent="0" lvl="0" marL="457200" rtl="0" algn="l">
              <a:lnSpc>
                <a:spcPct val="115000"/>
              </a:lnSpc>
              <a:spcBef>
                <a:spcPts val="0"/>
              </a:spcBef>
              <a:spcAft>
                <a:spcPts val="0"/>
              </a:spcAft>
              <a:buClr>
                <a:schemeClr val="dk1"/>
              </a:buClr>
              <a:buSzPct val="56409"/>
              <a:buFont typeface="Arial"/>
              <a:buNone/>
            </a:pPr>
            <a:r>
              <a:t/>
            </a:r>
            <a:endParaRPr sz="1950">
              <a:solidFill>
                <a:schemeClr val="dk1"/>
              </a:solidFill>
            </a:endParaRPr>
          </a:p>
          <a:p>
            <a:pPr indent="0" lvl="0" marL="457200" rtl="0" algn="l">
              <a:lnSpc>
                <a:spcPct val="115000"/>
              </a:lnSpc>
              <a:spcBef>
                <a:spcPts val="0"/>
              </a:spcBef>
              <a:spcAft>
                <a:spcPts val="0"/>
              </a:spcAft>
              <a:buClr>
                <a:schemeClr val="dk1"/>
              </a:buClr>
              <a:buSzPct val="91665"/>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ct val="61109"/>
              <a:buFont typeface="Arial"/>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sp>
        <p:nvSpPr>
          <p:cNvPr id="70" name="Google Shape;70;g38ddddd234e_1_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Coraz więcej migracji?</a:t>
            </a:r>
            <a:endParaRPr b="1">
              <a:solidFill>
                <a:schemeClr val="accent1"/>
              </a:solidFill>
            </a:endParaRPr>
          </a:p>
        </p:txBody>
      </p:sp>
      <p:sp>
        <p:nvSpPr>
          <p:cNvPr id="71" name="Google Shape;71;g38ddddd234e_1_16"/>
          <p:cNvSpPr txBox="1"/>
          <p:nvPr>
            <p:ph idx="1" type="body"/>
          </p:nvPr>
        </p:nvSpPr>
        <p:spPr>
          <a:xfrm>
            <a:off x="311700" y="1152600"/>
            <a:ext cx="8283600" cy="3459300"/>
          </a:xfrm>
          <a:prstGeom prst="rect">
            <a:avLst/>
          </a:prstGeom>
          <a:noFill/>
          <a:ln>
            <a:noFill/>
          </a:ln>
        </p:spPr>
        <p:txBody>
          <a:bodyPr anchorCtr="0" anchor="t" bIns="91425" lIns="91425" spcFirstLastPara="1" rIns="91425" wrap="square" tIns="91425">
            <a:normAutofit lnSpcReduction="20000"/>
          </a:bodyPr>
          <a:lstStyle/>
          <a:p>
            <a:pPr indent="0" lvl="0" marL="0" rtl="0" algn="l">
              <a:lnSpc>
                <a:spcPct val="115000"/>
              </a:lnSpc>
              <a:spcBef>
                <a:spcPts val="0"/>
              </a:spcBef>
              <a:spcAft>
                <a:spcPts val="0"/>
              </a:spcAft>
              <a:buSzPts val="1800"/>
              <a:buNone/>
            </a:pPr>
            <a:r>
              <a:rPr lang="pl" sz="1600">
                <a:solidFill>
                  <a:srgbClr val="3C4043"/>
                </a:solidFill>
                <a:highlight>
                  <a:schemeClr val="lt1"/>
                </a:highlight>
              </a:rPr>
              <a:t>Liczba migracji na świecie rośnie wprost proporcjonalnie do wzrostu liczby ludności na świecie, co oznacza, że…</a:t>
            </a:r>
            <a:endParaRPr b="1" sz="1600">
              <a:solidFill>
                <a:srgbClr val="3C4043"/>
              </a:solidFill>
              <a:highlight>
                <a:schemeClr val="lt1"/>
              </a:highlight>
              <a:latin typeface="Raleway"/>
              <a:ea typeface="Raleway"/>
              <a:cs typeface="Raleway"/>
              <a:sym typeface="Raleway"/>
            </a:endParaRPr>
          </a:p>
          <a:p>
            <a:pPr indent="0" lvl="0" marL="0" rtl="0" algn="l">
              <a:lnSpc>
                <a:spcPct val="115000"/>
              </a:lnSpc>
              <a:spcBef>
                <a:spcPts val="0"/>
              </a:spcBef>
              <a:spcAft>
                <a:spcPts val="0"/>
              </a:spcAft>
              <a:buSzPts val="1800"/>
              <a:buNone/>
            </a:pPr>
            <a:r>
              <a:t/>
            </a:r>
            <a:endParaRPr b="1" sz="1600">
              <a:solidFill>
                <a:srgbClr val="3C4043"/>
              </a:solidFill>
              <a:highlight>
                <a:schemeClr val="lt1"/>
              </a:highlight>
              <a:latin typeface="Raleway"/>
              <a:ea typeface="Raleway"/>
              <a:cs typeface="Raleway"/>
              <a:sym typeface="Raleway"/>
            </a:endParaRPr>
          </a:p>
          <a:p>
            <a:pPr indent="0" lvl="0" marL="0" rtl="0" algn="ctr">
              <a:lnSpc>
                <a:spcPct val="115000"/>
              </a:lnSpc>
              <a:spcBef>
                <a:spcPts val="0"/>
              </a:spcBef>
              <a:spcAft>
                <a:spcPts val="0"/>
              </a:spcAft>
              <a:buSzPts val="1800"/>
              <a:buNone/>
            </a:pPr>
            <a:r>
              <a:rPr b="1" lang="pl">
                <a:solidFill>
                  <a:srgbClr val="3C4043"/>
                </a:solidFill>
                <a:highlight>
                  <a:schemeClr val="lt1"/>
                </a:highlight>
                <a:latin typeface="Raleway"/>
                <a:ea typeface="Raleway"/>
                <a:cs typeface="Raleway"/>
                <a:sym typeface="Raleway"/>
              </a:rPr>
              <a:t>NIE migrujemy więcej.  </a:t>
            </a:r>
            <a:endParaRPr b="1">
              <a:solidFill>
                <a:srgbClr val="3C4043"/>
              </a:solidFill>
              <a:highlight>
                <a:schemeClr val="lt1"/>
              </a:highlight>
              <a:latin typeface="Raleway"/>
              <a:ea typeface="Raleway"/>
              <a:cs typeface="Raleway"/>
              <a:sym typeface="Raleway"/>
            </a:endParaRPr>
          </a:p>
          <a:p>
            <a:pPr indent="0" lvl="0" marL="0" rtl="0" algn="l">
              <a:lnSpc>
                <a:spcPct val="115000"/>
              </a:lnSpc>
              <a:spcBef>
                <a:spcPts val="0"/>
              </a:spcBef>
              <a:spcAft>
                <a:spcPts val="0"/>
              </a:spcAft>
              <a:buSzPts val="1800"/>
              <a:buNone/>
            </a:pPr>
            <a:r>
              <a:t/>
            </a:r>
            <a:endParaRPr sz="1600">
              <a:solidFill>
                <a:srgbClr val="3C4043"/>
              </a:solidFill>
              <a:highlight>
                <a:schemeClr val="lt1"/>
              </a:highlight>
            </a:endParaRPr>
          </a:p>
          <a:p>
            <a:pPr indent="0" lvl="0" marL="0" rtl="0" algn="l">
              <a:lnSpc>
                <a:spcPct val="115000"/>
              </a:lnSpc>
              <a:spcBef>
                <a:spcPts val="0"/>
              </a:spcBef>
              <a:spcAft>
                <a:spcPts val="0"/>
              </a:spcAft>
              <a:buSzPts val="1800"/>
              <a:buNone/>
            </a:pPr>
            <a:r>
              <a:rPr lang="pl" sz="1600">
                <a:solidFill>
                  <a:srgbClr val="3C4043"/>
                </a:solidFill>
                <a:highlight>
                  <a:schemeClr val="lt1"/>
                </a:highlight>
              </a:rPr>
              <a:t>Poziom migracji na świecie od 1960 roku utrzymuje się w przedziale ok. 2,75%–3,25% (Hein de Hass, Myths of Migration) uwzględniając migracje wewnętrzne (tzw. przesiedlenia wewnętrzne). Mimo że liczba migrantów międzynarodowych wzrosła w ostatnich latach, równolegle rośnie światowa populacja z 3 miliardów do ponad 8 miliardów obecnie. </a:t>
            </a:r>
            <a:endParaRPr sz="1600">
              <a:solidFill>
                <a:srgbClr val="3C4043"/>
              </a:solidFill>
              <a:highlight>
                <a:schemeClr val="lt1"/>
              </a:highlight>
            </a:endParaRPr>
          </a:p>
          <a:p>
            <a:pPr indent="0" lvl="0" marL="0" rtl="0" algn="l">
              <a:lnSpc>
                <a:spcPct val="115000"/>
              </a:lnSpc>
              <a:spcBef>
                <a:spcPts val="0"/>
              </a:spcBef>
              <a:spcAft>
                <a:spcPts val="0"/>
              </a:spcAft>
              <a:buSzPts val="1800"/>
              <a:buNone/>
            </a:pPr>
            <a:r>
              <a:t/>
            </a:r>
            <a:endParaRPr sz="1600">
              <a:solidFill>
                <a:srgbClr val="3C4043"/>
              </a:solidFill>
              <a:highlight>
                <a:schemeClr val="lt1"/>
              </a:highlight>
            </a:endParaRPr>
          </a:p>
          <a:p>
            <a:pPr indent="0" lvl="0" marL="0" rtl="0" algn="l">
              <a:lnSpc>
                <a:spcPct val="115000"/>
              </a:lnSpc>
              <a:spcBef>
                <a:spcPts val="0"/>
              </a:spcBef>
              <a:spcAft>
                <a:spcPts val="0"/>
              </a:spcAft>
              <a:buSzPts val="1800"/>
              <a:buNone/>
            </a:pPr>
            <a:r>
              <a:t/>
            </a:r>
            <a:endParaRPr sz="1600">
              <a:solidFill>
                <a:srgbClr val="3C4043"/>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t/>
            </a:r>
            <a:endParaRPr sz="1350">
              <a:solidFill>
                <a:srgbClr val="3C4043"/>
              </a:solidFill>
              <a:highlight>
                <a:schemeClr val="lt1"/>
              </a:highlight>
              <a:latin typeface="Roboto"/>
              <a:ea typeface="Roboto"/>
              <a:cs typeface="Roboto"/>
              <a:sym typeface="Roboto"/>
            </a:endParaRPr>
          </a:p>
        </p:txBody>
      </p:sp>
      <p:sp>
        <p:nvSpPr>
          <p:cNvPr id="72" name="Google Shape;72;g38ddddd234e_1_16"/>
          <p:cNvSpPr txBox="1"/>
          <p:nvPr/>
        </p:nvSpPr>
        <p:spPr>
          <a:xfrm>
            <a:off x="384400" y="4798200"/>
            <a:ext cx="3489600" cy="345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pl" sz="800">
                <a:solidFill>
                  <a:schemeClr val="dk2"/>
                </a:solidFill>
                <a:latin typeface="Raleway Medium"/>
                <a:ea typeface="Raleway Medium"/>
                <a:cs typeface="Raleway Medium"/>
                <a:sym typeface="Raleway Medium"/>
              </a:rPr>
              <a:t>. </a:t>
            </a:r>
            <a:endParaRPr sz="800">
              <a:solidFill>
                <a:schemeClr val="dk2"/>
              </a:solidFill>
              <a:latin typeface="Raleway Medium"/>
              <a:ea typeface="Raleway Medium"/>
              <a:cs typeface="Raleway Medium"/>
              <a:sym typeface="Raleway Medium"/>
            </a:endParaRPr>
          </a:p>
          <a:p>
            <a:pPr indent="0" lvl="0" marL="0" rtl="0" algn="l">
              <a:spcBef>
                <a:spcPts val="0"/>
              </a:spcBef>
              <a:spcAft>
                <a:spcPts val="0"/>
              </a:spcAft>
              <a:buNone/>
            </a:pPr>
            <a:r>
              <a:t/>
            </a:r>
            <a:endParaRPr sz="600">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0"/>
          <p:cNvSpPr txBox="1"/>
          <p:nvPr>
            <p:ph type="title"/>
          </p:nvPr>
        </p:nvSpPr>
        <p:spPr>
          <a:xfrm>
            <a:off x="311700" y="82591"/>
            <a:ext cx="8520600" cy="461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111"/>
              <a:buNone/>
            </a:pPr>
            <a:r>
              <a:rPr lang="pl" sz="2500">
                <a:solidFill>
                  <a:schemeClr val="accent1"/>
                </a:solidFill>
              </a:rPr>
              <a:t>Kraje z których pochodzą migranci</a:t>
            </a:r>
            <a:endParaRPr sz="2500">
              <a:solidFill>
                <a:schemeClr val="accent1"/>
              </a:solidFill>
            </a:endParaRPr>
          </a:p>
        </p:txBody>
      </p:sp>
      <p:sp>
        <p:nvSpPr>
          <p:cNvPr id="78" name="Google Shape;78;p10"/>
          <p:cNvSpPr txBox="1"/>
          <p:nvPr/>
        </p:nvSpPr>
        <p:spPr>
          <a:xfrm>
            <a:off x="5309975" y="2571750"/>
            <a:ext cx="3662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pic>
        <p:nvPicPr>
          <p:cNvPr id="79" name="Google Shape;79;p10" title="refugee-population-by-country-or-territory-of-origin (1).png"/>
          <p:cNvPicPr preferRelativeResize="0"/>
          <p:nvPr/>
        </p:nvPicPr>
        <p:blipFill rotWithShape="1">
          <a:blip r:embed="rId3">
            <a:alphaModFix/>
          </a:blip>
          <a:srcRect b="0" l="0" r="0" t="0"/>
          <a:stretch/>
        </p:blipFill>
        <p:spPr>
          <a:xfrm>
            <a:off x="1224138" y="655338"/>
            <a:ext cx="6695726" cy="4294524"/>
          </a:xfrm>
          <a:prstGeom prst="rect">
            <a:avLst/>
          </a:prstGeom>
          <a:noFill/>
          <a:ln>
            <a:noFill/>
          </a:ln>
        </p:spPr>
      </p:pic>
      <p:sp>
        <p:nvSpPr>
          <p:cNvPr id="80" name="Google Shape;80;p10"/>
          <p:cNvSpPr txBox="1"/>
          <p:nvPr/>
        </p:nvSpPr>
        <p:spPr>
          <a:xfrm>
            <a:off x="552450" y="4949850"/>
            <a:ext cx="3356400" cy="193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pl" sz="800">
                <a:solidFill>
                  <a:schemeClr val="dk2"/>
                </a:solidFill>
                <a:latin typeface="Raleway Medium"/>
                <a:ea typeface="Raleway Medium"/>
                <a:cs typeface="Raleway Medium"/>
                <a:sym typeface="Raleway Medium"/>
              </a:rPr>
              <a:t>. </a:t>
            </a:r>
            <a:endParaRPr sz="800">
              <a:solidFill>
                <a:schemeClr val="dk2"/>
              </a:solidFill>
              <a:latin typeface="Raleway Medium"/>
              <a:ea typeface="Raleway Medium"/>
              <a:cs typeface="Raleway Medium"/>
              <a:sym typeface="Raleway Medium"/>
            </a:endParaRPr>
          </a:p>
          <a:p>
            <a:pPr indent="0" lvl="0" marL="0" rtl="0" algn="l">
              <a:spcBef>
                <a:spcPts val="0"/>
              </a:spcBef>
              <a:spcAft>
                <a:spcPts val="0"/>
              </a:spcAft>
              <a:buNone/>
            </a:pPr>
            <a:r>
              <a:t/>
            </a:r>
            <a:endParaRPr sz="600">
              <a:solidFill>
                <a:schemeClr val="dk2"/>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9"/>
          <p:cNvSpPr txBox="1"/>
          <p:nvPr>
            <p:ph type="title"/>
          </p:nvPr>
        </p:nvSpPr>
        <p:spPr>
          <a:xfrm>
            <a:off x="311700" y="2882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Dopasuj do państwa</a:t>
            </a:r>
            <a:endParaRPr>
              <a:solidFill>
                <a:schemeClr val="accent1"/>
              </a:solidFill>
            </a:endParaRPr>
          </a:p>
        </p:txBody>
      </p:sp>
      <p:sp>
        <p:nvSpPr>
          <p:cNvPr id="86" name="Google Shape;86;p9"/>
          <p:cNvSpPr txBox="1"/>
          <p:nvPr>
            <p:ph idx="1" type="body"/>
          </p:nvPr>
        </p:nvSpPr>
        <p:spPr>
          <a:xfrm>
            <a:off x="-484650" y="860975"/>
            <a:ext cx="8995500" cy="4369800"/>
          </a:xfrm>
          <a:prstGeom prst="rect">
            <a:avLst/>
          </a:prstGeom>
          <a:noFill/>
          <a:ln>
            <a:noFill/>
          </a:ln>
        </p:spPr>
        <p:txBody>
          <a:bodyPr anchorCtr="0" anchor="t" bIns="91425" lIns="91425" spcFirstLastPara="1" rIns="91425" wrap="square" tIns="91425">
            <a:noAutofit/>
          </a:bodyPr>
          <a:lstStyle/>
          <a:p>
            <a:pPr indent="0" lvl="0" marL="914400" rtl="0" algn="l">
              <a:lnSpc>
                <a:spcPct val="115000"/>
              </a:lnSpc>
              <a:spcBef>
                <a:spcPts val="0"/>
              </a:spcBef>
              <a:spcAft>
                <a:spcPts val="0"/>
              </a:spcAft>
              <a:buClr>
                <a:schemeClr val="dk1"/>
              </a:buClr>
              <a:buSzPts val="1100"/>
              <a:buFont typeface="Arial"/>
              <a:buNone/>
            </a:pPr>
            <a:r>
              <a:rPr lang="pl" sz="1300"/>
              <a:t>„Do grudnia 2024 roku kraj znajdował się nadal pod rządami Baszara al-Asada, trwała tam wojna domowa,</a:t>
            </a:r>
            <a:endParaRPr sz="1300"/>
          </a:p>
          <a:p>
            <a:pPr indent="0" lvl="0" marL="914400" rtl="0" algn="l">
              <a:lnSpc>
                <a:spcPct val="115000"/>
              </a:lnSpc>
              <a:spcBef>
                <a:spcPts val="0"/>
              </a:spcBef>
              <a:spcAft>
                <a:spcPts val="0"/>
              </a:spcAft>
              <a:buClr>
                <a:schemeClr val="dk1"/>
              </a:buClr>
              <a:buSzPts val="1100"/>
              <a:buFont typeface="Arial"/>
              <a:buNone/>
            </a:pPr>
            <a:r>
              <a:rPr lang="pl" sz="1300"/>
              <a:t>a w 2023 r. sytuację humanitarną pogorszyło trzęsienie ziemi”.</a:t>
            </a:r>
            <a:endParaRPr sz="1300"/>
          </a:p>
          <a:p>
            <a:pPr indent="0" lvl="0" marL="914400" rtl="0" algn="l">
              <a:lnSpc>
                <a:spcPct val="115000"/>
              </a:lnSpc>
              <a:spcBef>
                <a:spcPts val="1000"/>
              </a:spcBef>
              <a:spcAft>
                <a:spcPts val="0"/>
              </a:spcAft>
              <a:buClr>
                <a:schemeClr val="dk1"/>
              </a:buClr>
              <a:buSzPts val="1100"/>
              <a:buFont typeface="Arial"/>
              <a:buNone/>
            </a:pPr>
            <a:r>
              <a:rPr lang="pl" sz="1300"/>
              <a:t>„Kraj zmaga się z poważnym kryzysem humanitarnym, który jest wynikiem… Talibowie w tym kraju uniemożliwiają kobietom naukę średnią i wyższą. </a:t>
            </a:r>
            <a:endParaRPr sz="1300"/>
          </a:p>
          <a:p>
            <a:pPr indent="0" lvl="0" marL="914400" rtl="0" algn="l">
              <a:lnSpc>
                <a:spcPct val="115000"/>
              </a:lnSpc>
              <a:spcBef>
                <a:spcPts val="1000"/>
              </a:spcBef>
              <a:spcAft>
                <a:spcPts val="0"/>
              </a:spcAft>
              <a:buClr>
                <a:schemeClr val="dk1"/>
              </a:buClr>
              <a:buSzPts val="1100"/>
              <a:buFont typeface="Arial"/>
              <a:buNone/>
            </a:pPr>
            <a:r>
              <a:rPr lang="pl" sz="1300"/>
              <a:t>„Od kwietnia 2023 roku kraj jest pogrążony w wojnie domowej pomiędzy armią narodową (SAF) a paramilitarnymi Siłami Wsparcia Szybkiego Reagowania (RSF). Kraj ten zmaga się z najcięższym kryzysem głodu na świecie”.</a:t>
            </a:r>
            <a:endParaRPr sz="1300"/>
          </a:p>
          <a:p>
            <a:pPr indent="0" lvl="0" marL="914400" rtl="0" algn="l">
              <a:lnSpc>
                <a:spcPct val="115000"/>
              </a:lnSpc>
              <a:spcBef>
                <a:spcPts val="1000"/>
              </a:spcBef>
              <a:spcAft>
                <a:spcPts val="0"/>
              </a:spcAft>
              <a:buClr>
                <a:schemeClr val="dk1"/>
              </a:buClr>
              <a:buSzPts val="1100"/>
              <a:buFont typeface="Arial"/>
              <a:buNone/>
            </a:pPr>
            <a:r>
              <a:rPr lang="pl" sz="1300"/>
              <a:t>“Trwa konflikt zbrojny po zamachu stanu w 2021 roku, który doprowadził do obalenia rządu i aresztowania Aung San Suu Kyi. Obywatele stawiają opór juncie wojskowej, co skutkuje wojną domową i eskalacją przemocy.</a:t>
            </a:r>
            <a:endParaRPr sz="1300"/>
          </a:p>
          <a:p>
            <a:pPr indent="0" lvl="0" marL="914400" rtl="0" algn="l">
              <a:lnSpc>
                <a:spcPct val="115000"/>
              </a:lnSpc>
              <a:spcBef>
                <a:spcPts val="1000"/>
              </a:spcBef>
              <a:spcAft>
                <a:spcPts val="0"/>
              </a:spcAft>
              <a:buClr>
                <a:schemeClr val="dk1"/>
              </a:buClr>
              <a:buSzPts val="1100"/>
              <a:buFont typeface="Arial"/>
              <a:buNone/>
            </a:pPr>
            <a:r>
              <a:rPr lang="pl" sz="1300"/>
              <a:t>“Gospodarka jest jedną z najgorzej rozwiniętych na świecie. Kraj ma bogate zasoby mineralne m.in: kobalt, uran. Obecna sytuacja wiąże się z konfliktami w krajach sąsiadujących, np.: ludobójstwo Tutsi w Rwandzie. Ugrupowania związane z nacjonalistycznymi poglądami Hutu rezydują we wschodniej części tego kraju.”</a:t>
            </a:r>
            <a:endParaRPr sz="1300"/>
          </a:p>
          <a:p>
            <a:pPr indent="0" lvl="0" marL="0" rtl="0" algn="l">
              <a:spcBef>
                <a:spcPts val="0"/>
              </a:spcBef>
              <a:spcAft>
                <a:spcPts val="0"/>
              </a:spcAft>
              <a:buClr>
                <a:schemeClr val="dk1"/>
              </a:buClr>
              <a:buSzPts val="1100"/>
              <a:buFont typeface="Arial"/>
              <a:buNone/>
            </a:pPr>
            <a:r>
              <a:rPr lang="pl" sz="800"/>
              <a:t>. </a:t>
            </a:r>
            <a:endParaRPr sz="800"/>
          </a:p>
          <a:p>
            <a:pPr indent="0" lvl="0" marL="0" rtl="0" algn="l">
              <a:spcBef>
                <a:spcPts val="0"/>
              </a:spcBef>
              <a:spcAft>
                <a:spcPts val="0"/>
              </a:spcAft>
              <a:buClr>
                <a:schemeClr val="dk1"/>
              </a:buClr>
              <a:buSzPts val="1100"/>
              <a:buFont typeface="Arial"/>
              <a:buNone/>
            </a:pPr>
            <a:r>
              <a:t/>
            </a:r>
            <a:endParaRPr sz="1200"/>
          </a:p>
          <a:p>
            <a:pPr indent="0" lvl="0" marL="0" rtl="0" algn="l">
              <a:lnSpc>
                <a:spcPct val="100000"/>
              </a:lnSpc>
              <a:spcBef>
                <a:spcPts val="0"/>
              </a:spcBef>
              <a:spcAft>
                <a:spcPts val="0"/>
              </a:spcAft>
              <a:buClr>
                <a:schemeClr val="dk1"/>
              </a:buClr>
              <a:buSzPts val="1100"/>
              <a:buFont typeface="Arial"/>
              <a:buNone/>
            </a:pPr>
            <a:r>
              <a:t/>
            </a:r>
            <a:endParaRPr sz="800"/>
          </a:p>
          <a:p>
            <a:pPr indent="0" lvl="0" marL="914400" rtl="0" algn="l">
              <a:lnSpc>
                <a:spcPct val="115000"/>
              </a:lnSpc>
              <a:spcBef>
                <a:spcPts val="0"/>
              </a:spcBef>
              <a:spcAft>
                <a:spcPts val="0"/>
              </a:spcAft>
              <a:buClr>
                <a:schemeClr val="dk1"/>
              </a:buClr>
              <a:buSzPts val="1100"/>
              <a:buFont typeface="Arial"/>
              <a:buNone/>
            </a:pPr>
            <a:r>
              <a:t/>
            </a:r>
            <a:endParaRPr sz="1200"/>
          </a:p>
          <a:p>
            <a:pPr indent="0" lvl="0" marL="914400" rtl="0" algn="l">
              <a:lnSpc>
                <a:spcPct val="115000"/>
              </a:lnSpc>
              <a:spcBef>
                <a:spcPts val="0"/>
              </a:spcBef>
              <a:spcAft>
                <a:spcPts val="0"/>
              </a:spcAft>
              <a:buClr>
                <a:schemeClr val="dk1"/>
              </a:buClr>
              <a:buSzPts val="1100"/>
              <a:buFont typeface="Arial"/>
              <a:buNone/>
            </a:pPr>
            <a:r>
              <a:t/>
            </a:r>
            <a:endParaRPr sz="1200"/>
          </a:p>
          <a:p>
            <a:pPr indent="0" lvl="0" marL="0" rtl="0" algn="l">
              <a:lnSpc>
                <a:spcPct val="115000"/>
              </a:lnSpc>
              <a:spcBef>
                <a:spcPts val="0"/>
              </a:spcBef>
              <a:spcAft>
                <a:spcPts val="1200"/>
              </a:spcAft>
              <a:buSzPts val="1800"/>
              <a:buNone/>
            </a:pPr>
            <a:r>
              <a:t/>
            </a:r>
            <a:endParaRPr sz="12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g38ddddd234e_0_0"/>
          <p:cNvSpPr txBox="1"/>
          <p:nvPr>
            <p:ph idx="1" type="body"/>
          </p:nvPr>
        </p:nvSpPr>
        <p:spPr>
          <a:xfrm>
            <a:off x="311700" y="1522350"/>
            <a:ext cx="8520600" cy="30465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lang="pl" sz="1600">
                <a:solidFill>
                  <a:srgbClr val="3C4043"/>
                </a:solidFill>
                <a:highlight>
                  <a:schemeClr val="lt1"/>
                </a:highlight>
              </a:rPr>
              <a:t>W latach 1846-1924 wyemigrowało z Europy około </a:t>
            </a:r>
            <a:r>
              <a:rPr b="1" lang="pl" sz="1600">
                <a:solidFill>
                  <a:srgbClr val="3C4043"/>
                </a:solidFill>
                <a:highlight>
                  <a:schemeClr val="lt1"/>
                </a:highlight>
                <a:latin typeface="Raleway"/>
                <a:ea typeface="Raleway"/>
                <a:cs typeface="Raleway"/>
                <a:sym typeface="Raleway"/>
              </a:rPr>
              <a:t>48 milionów osób</a:t>
            </a:r>
            <a:r>
              <a:rPr lang="pl" sz="1600">
                <a:solidFill>
                  <a:srgbClr val="3C4043"/>
                </a:solidFill>
                <a:highlight>
                  <a:schemeClr val="lt1"/>
                </a:highlight>
              </a:rPr>
              <a:t>, </a:t>
            </a:r>
            <a:endParaRPr sz="1600">
              <a:solidFill>
                <a:srgbClr val="3C4043"/>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pl" sz="1600">
                <a:solidFill>
                  <a:srgbClr val="3C4043"/>
                </a:solidFill>
                <a:highlight>
                  <a:schemeClr val="lt1"/>
                </a:highlight>
              </a:rPr>
              <a:t>co stanowiło około </a:t>
            </a:r>
            <a:r>
              <a:rPr b="1" lang="pl" sz="1600">
                <a:solidFill>
                  <a:srgbClr val="3C4043"/>
                </a:solidFill>
                <a:highlight>
                  <a:schemeClr val="lt1"/>
                </a:highlight>
                <a:latin typeface="Raleway"/>
                <a:ea typeface="Raleway"/>
                <a:cs typeface="Raleway"/>
                <a:sym typeface="Raleway"/>
              </a:rPr>
              <a:t>12% ówczesnej populacji</a:t>
            </a:r>
            <a:r>
              <a:rPr lang="pl" sz="1600">
                <a:solidFill>
                  <a:srgbClr val="3C4043"/>
                </a:solidFill>
                <a:highlight>
                  <a:schemeClr val="lt1"/>
                </a:highlight>
              </a:rPr>
              <a:t> europejskiej w 1900 roku.</a:t>
            </a:r>
            <a:endParaRPr sz="1600">
              <a:solidFill>
                <a:srgbClr val="3C4043"/>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t/>
            </a:r>
            <a:endParaRPr sz="1600">
              <a:solidFill>
                <a:srgbClr val="3C4043"/>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pl" sz="1600">
                <a:solidFill>
                  <a:srgbClr val="3C4043"/>
                </a:solidFill>
                <a:highlight>
                  <a:schemeClr val="lt1"/>
                </a:highlight>
              </a:rPr>
              <a:t>W tym samym okresie Wyspy Brytyjskie opuściło około </a:t>
            </a:r>
            <a:r>
              <a:rPr b="1" lang="pl" sz="1600">
                <a:solidFill>
                  <a:srgbClr val="3C4043"/>
                </a:solidFill>
                <a:highlight>
                  <a:schemeClr val="lt1"/>
                </a:highlight>
                <a:latin typeface="Raleway"/>
                <a:ea typeface="Raleway"/>
                <a:cs typeface="Raleway"/>
                <a:sym typeface="Raleway"/>
              </a:rPr>
              <a:t>17 milionów osób</a:t>
            </a:r>
            <a:r>
              <a:rPr lang="pl" sz="1600">
                <a:solidFill>
                  <a:srgbClr val="3C4043"/>
                </a:solidFill>
                <a:highlight>
                  <a:schemeClr val="lt1"/>
                </a:highlight>
              </a:rPr>
              <a:t>, </a:t>
            </a:r>
            <a:endParaRPr sz="1600">
              <a:solidFill>
                <a:srgbClr val="3C4043"/>
              </a:solidFill>
              <a:highlight>
                <a:schemeClr val="lt1"/>
              </a:highlight>
            </a:endParaRPr>
          </a:p>
          <a:p>
            <a:pPr indent="0" lvl="0" marL="0" rtl="0" algn="l">
              <a:lnSpc>
                <a:spcPct val="115000"/>
              </a:lnSpc>
              <a:spcBef>
                <a:spcPts val="0"/>
              </a:spcBef>
              <a:spcAft>
                <a:spcPts val="0"/>
              </a:spcAft>
              <a:buClr>
                <a:schemeClr val="dk1"/>
              </a:buClr>
              <a:buSzPts val="1100"/>
              <a:buFont typeface="Arial"/>
              <a:buNone/>
            </a:pPr>
            <a:r>
              <a:rPr lang="pl" sz="1600">
                <a:solidFill>
                  <a:srgbClr val="3C4043"/>
                </a:solidFill>
                <a:highlight>
                  <a:schemeClr val="lt1"/>
                </a:highlight>
              </a:rPr>
              <a:t>co stanowiło </a:t>
            </a:r>
            <a:r>
              <a:rPr b="1" lang="pl" sz="1600">
                <a:solidFill>
                  <a:srgbClr val="3C4043"/>
                </a:solidFill>
                <a:highlight>
                  <a:schemeClr val="lt1"/>
                </a:highlight>
                <a:latin typeface="Raleway"/>
                <a:ea typeface="Raleway"/>
                <a:cs typeface="Raleway"/>
                <a:sym typeface="Raleway"/>
              </a:rPr>
              <a:t>41% populacji</a:t>
            </a:r>
            <a:r>
              <a:rPr lang="pl" sz="1600">
                <a:solidFill>
                  <a:srgbClr val="3C4043"/>
                </a:solidFill>
                <a:highlight>
                  <a:schemeClr val="lt1"/>
                </a:highlight>
              </a:rPr>
              <a:t> Wielkiej Brytanii w 1900 roku</a:t>
            </a:r>
            <a:endParaRPr sz="1600">
              <a:highlight>
                <a:schemeClr val="lt1"/>
              </a:highlight>
            </a:endParaRPr>
          </a:p>
        </p:txBody>
      </p:sp>
      <p:sp>
        <p:nvSpPr>
          <p:cNvPr id="92" name="Google Shape;92;g38ddddd234e_0_0"/>
          <p:cNvSpPr txBox="1"/>
          <p:nvPr>
            <p:ph type="title"/>
          </p:nvPr>
        </p:nvSpPr>
        <p:spPr>
          <a:xfrm>
            <a:off x="311700" y="721031"/>
            <a:ext cx="8520600" cy="533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800"/>
              <a:buNone/>
            </a:pPr>
            <a:r>
              <a:rPr lang="pl" sz="2530">
                <a:solidFill>
                  <a:schemeClr val="accent1"/>
                </a:solidFill>
              </a:rPr>
              <a:t>Tendencje nie są stałe… czy wiesz, że?</a:t>
            </a:r>
            <a:endParaRPr sz="2530">
              <a:solidFill>
                <a:schemeClr val="accen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38ddddd234e_1_12"/>
          <p:cNvSpPr txBox="1"/>
          <p:nvPr>
            <p:ph type="title"/>
          </p:nvPr>
        </p:nvSpPr>
        <p:spPr>
          <a:xfrm>
            <a:off x="311700" y="1851261"/>
            <a:ext cx="8520600" cy="10581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Clr>
                <a:schemeClr val="dk1"/>
              </a:buClr>
              <a:buSzPts val="3111"/>
              <a:buFont typeface="Arial"/>
              <a:buNone/>
            </a:pPr>
            <a:r>
              <a:rPr lang="pl">
                <a:solidFill>
                  <a:schemeClr val="accent1"/>
                </a:solidFill>
              </a:rPr>
              <a:t>Ćwiczenie 2</a:t>
            </a:r>
            <a:endParaRPr>
              <a:solidFill>
                <a:schemeClr val="accen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7"/>
          <p:cNvSpPr txBox="1"/>
          <p:nvPr>
            <p:ph type="title"/>
          </p:nvPr>
        </p:nvSpPr>
        <p:spPr>
          <a:xfrm>
            <a:off x="311700" y="20197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
                <a:solidFill>
                  <a:schemeClr val="accent1"/>
                </a:solidFill>
              </a:rPr>
              <a:t>Europocentryzm</a:t>
            </a:r>
            <a:endParaRPr>
              <a:solidFill>
                <a:schemeClr val="accent1"/>
              </a:solidFill>
            </a:endParaRPr>
          </a:p>
        </p:txBody>
      </p:sp>
      <p:sp>
        <p:nvSpPr>
          <p:cNvPr id="103" name="Google Shape;103;p7"/>
          <p:cNvSpPr txBox="1"/>
          <p:nvPr>
            <p:ph idx="1" type="body"/>
          </p:nvPr>
        </p:nvSpPr>
        <p:spPr>
          <a:xfrm>
            <a:off x="311700" y="869600"/>
            <a:ext cx="8520600" cy="3977100"/>
          </a:xfrm>
          <a:prstGeom prst="rect">
            <a:avLst/>
          </a:prstGeom>
          <a:noFill/>
          <a:ln>
            <a:noFill/>
          </a:ln>
        </p:spPr>
        <p:txBody>
          <a:bodyPr anchorCtr="0" anchor="t" bIns="91425" lIns="91425" spcFirstLastPara="1" rIns="91425" wrap="square" tIns="91425">
            <a:noAutofit/>
          </a:bodyPr>
          <a:lstStyle/>
          <a:p>
            <a:pPr indent="0" lvl="0" marL="0" marR="101600" rtl="0" algn="l">
              <a:lnSpc>
                <a:spcPct val="115000"/>
              </a:lnSpc>
              <a:spcBef>
                <a:spcPts val="0"/>
              </a:spcBef>
              <a:spcAft>
                <a:spcPts val="0"/>
              </a:spcAft>
              <a:buSzPts val="1800"/>
              <a:buNone/>
            </a:pPr>
            <a:r>
              <a:rPr lang="pl" sz="1400">
                <a:solidFill>
                  <a:schemeClr val="dk1"/>
                </a:solidFill>
                <a:highlight>
                  <a:srgbClr val="FFFFFF"/>
                </a:highlight>
              </a:rPr>
              <a:t>Europocentryzm [gr.-łac.], </a:t>
            </a:r>
            <a:r>
              <a:rPr i="1" lang="pl" sz="1400">
                <a:solidFill>
                  <a:schemeClr val="dk1"/>
                </a:solidFill>
                <a:highlight>
                  <a:srgbClr val="FFFFFF"/>
                </a:highlight>
              </a:rPr>
              <a:t>postawa polegająca na podkreślaniu uprzywilejowanej pozycji</a:t>
            </a:r>
            <a:endParaRPr i="1" sz="1400">
              <a:solidFill>
                <a:schemeClr val="dk1"/>
              </a:solidFill>
              <a:highlight>
                <a:srgbClr val="FFFFFF"/>
              </a:highlight>
            </a:endParaRPr>
          </a:p>
          <a:p>
            <a:pPr indent="0" lvl="0" marL="0" marR="101600" rtl="0" algn="l">
              <a:lnSpc>
                <a:spcPct val="115000"/>
              </a:lnSpc>
              <a:spcBef>
                <a:spcPts val="0"/>
              </a:spcBef>
              <a:spcAft>
                <a:spcPts val="0"/>
              </a:spcAft>
              <a:buSzPts val="1800"/>
              <a:buNone/>
            </a:pPr>
            <a:r>
              <a:rPr i="1" lang="pl" sz="1400">
                <a:solidFill>
                  <a:schemeClr val="dk1"/>
                </a:solidFill>
                <a:highlight>
                  <a:srgbClr val="FFFFFF"/>
                </a:highlight>
              </a:rPr>
              <a:t>kultury europejskiej i jej szczególnej roli w dziejach ludzkości. </a:t>
            </a:r>
            <a:r>
              <a:rPr lang="pl" sz="1400">
                <a:solidFill>
                  <a:schemeClr val="dk1"/>
                </a:solidFill>
                <a:highlight>
                  <a:srgbClr val="FFFFFF"/>
                </a:highlight>
              </a:rPr>
              <a:t>(</a:t>
            </a:r>
            <a:r>
              <a:rPr i="1" lang="pl" sz="1400">
                <a:solidFill>
                  <a:schemeClr val="dk1"/>
                </a:solidFill>
                <a:highlight>
                  <a:srgbClr val="FFFFFF"/>
                </a:highlight>
              </a:rPr>
              <a:t>Encyklopedia PWN</a:t>
            </a:r>
            <a:r>
              <a:rPr lang="pl" sz="1400">
                <a:solidFill>
                  <a:schemeClr val="dk1"/>
                </a:solidFill>
                <a:highlight>
                  <a:srgbClr val="FFFFFF"/>
                </a:highlight>
              </a:rPr>
              <a:t>, hasło </a:t>
            </a:r>
            <a:r>
              <a:rPr i="1" lang="pl" sz="1400">
                <a:solidFill>
                  <a:schemeClr val="dk1"/>
                </a:solidFill>
                <a:highlight>
                  <a:srgbClr val="FFFFFF"/>
                </a:highlight>
              </a:rPr>
              <a:t>Europocentryzm</a:t>
            </a:r>
            <a:r>
              <a:rPr lang="pl" sz="1400">
                <a:solidFill>
                  <a:schemeClr val="dk1"/>
                </a:solidFill>
                <a:highlight>
                  <a:srgbClr val="FFFFFF"/>
                </a:highlight>
              </a:rPr>
              <a:t>, https://encyklopedia.pwn.pl/haslo/europocentryzm;3899212.html [dostęp: 16.09.2025]).</a:t>
            </a:r>
            <a:endParaRPr sz="1400">
              <a:solidFill>
                <a:schemeClr val="dk1"/>
              </a:solidFill>
              <a:highlight>
                <a:srgbClr val="FFFFFF"/>
              </a:highlight>
            </a:endParaRPr>
          </a:p>
          <a:p>
            <a:pPr indent="0" lvl="0" marL="0" marR="101600" rtl="0" algn="l">
              <a:lnSpc>
                <a:spcPct val="115000"/>
              </a:lnSpc>
              <a:spcBef>
                <a:spcPts val="1000"/>
              </a:spcBef>
              <a:spcAft>
                <a:spcPts val="0"/>
              </a:spcAft>
              <a:buSzPts val="1800"/>
              <a:buNone/>
            </a:pPr>
            <a:r>
              <a:rPr lang="pl" sz="1400">
                <a:solidFill>
                  <a:schemeClr val="dk1"/>
                </a:solidFill>
                <a:highlight>
                  <a:srgbClr val="FFFFFF"/>
                </a:highlight>
              </a:rPr>
              <a:t>Jak wiadomo, Europa przez wieki odgrywała na świecie istotną rolę. Państwa europejskie były ekspansywne, zajmowały duże obszary innych kontynentów i propagowały tam europejską kulturę. Od XVI wieku utrwaliło się przekonanie, że Europejczycy stanowią awangardę rozwoju wszelkich społeczeństw oraz miarę największych osiągnięć ludzkiego intelektu w dziedzinie nauki i sztuki. Wiara chrześcijańska uchodziła za jedyną właściwą i dlatego była </a:t>
            </a:r>
            <a:r>
              <a:rPr lang="pl" sz="1400">
                <a:solidFill>
                  <a:schemeClr val="dk1"/>
                </a:solidFill>
              </a:rPr>
              <a:t>forsowana </a:t>
            </a:r>
            <a:r>
              <a:rPr lang="pl" sz="1400">
                <a:solidFill>
                  <a:schemeClr val="dk1"/>
                </a:solidFill>
                <a:highlight>
                  <a:srgbClr val="FFFFFF"/>
                </a:highlight>
              </a:rPr>
              <a:t>społeczeństwom wyznającym inne religie. </a:t>
            </a:r>
            <a:endParaRPr sz="1400">
              <a:solidFill>
                <a:schemeClr val="dk1"/>
              </a:solidFill>
              <a:highlight>
                <a:srgbClr val="FFFFFF"/>
              </a:highlight>
            </a:endParaRPr>
          </a:p>
          <a:p>
            <a:pPr indent="0" lvl="0" marL="0" marR="101600" rtl="0" algn="l">
              <a:lnSpc>
                <a:spcPct val="115000"/>
              </a:lnSpc>
              <a:spcBef>
                <a:spcPts val="1000"/>
              </a:spcBef>
              <a:spcAft>
                <a:spcPts val="0"/>
              </a:spcAft>
              <a:buSzPts val="1800"/>
              <a:buNone/>
            </a:pPr>
            <a:r>
              <a:rPr lang="pl" sz="1400">
                <a:solidFill>
                  <a:schemeClr val="dk1"/>
                </a:solidFill>
                <a:highlight>
                  <a:srgbClr val="FFFFFF"/>
                </a:highlight>
              </a:rPr>
              <a:t>W XX wieku europocentryzm stał się przedmiotem krytyki. Podważano fundamenty, na których się opiera: pogląd, że wartości europejskie są „lepsze” od wartości wyznawanych w innych częściach świata. Wskazywano, że z takiego myślenia zrodziły się krzywdzące lub fałszywe oceny i przekonania na temat kultur z pozostałych części świata. Krytyka europocentryzmu pozwala też zobaczyć osiągnięcia innych cywilizacji, które wcześniej byliśmy skłonni ignorować. </a:t>
            </a:r>
            <a:endParaRPr sz="14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UA">
      <a:dk1>
        <a:srgbClr val="000000"/>
      </a:dk1>
      <a:lt1>
        <a:srgbClr val="FFFFFF"/>
      </a:lt1>
      <a:dk2>
        <a:srgbClr val="0E2841"/>
      </a:dk2>
      <a:lt2>
        <a:srgbClr val="FFFFFF"/>
      </a:lt2>
      <a:accent1>
        <a:srgbClr val="2E3192"/>
      </a:accent1>
      <a:accent2>
        <a:srgbClr val="41A8F5"/>
      </a:accent2>
      <a:accent3>
        <a:srgbClr val="54A4DA"/>
      </a:accent3>
      <a:accent4>
        <a:srgbClr val="344DAA"/>
      </a:accent4>
      <a:accent5>
        <a:srgbClr val="FFE168"/>
      </a:accent5>
      <a:accent6>
        <a:srgbClr val="828484"/>
      </a:accent6>
      <a:hlink>
        <a:srgbClr val="41A8F5"/>
      </a:hlink>
      <a:folHlink>
        <a:srgbClr val="344DA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