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y="5143500" cx="9144000"/>
  <p:notesSz cx="6858000" cy="9144000"/>
  <p:embeddedFontLst>
    <p:embeddedFont>
      <p:font typeface="Raleway"/>
      <p:regular r:id="rId23"/>
      <p:bold r:id="rId24"/>
      <p:italic r:id="rId25"/>
      <p:boldItalic r:id="rId26"/>
    </p:embeddedFont>
    <p:embeddedFont>
      <p:font typeface="Raleway Medium"/>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 uri="GoogleSlidesCustomDataVersion2">
      <go:slidesCustomData xmlns:go="http://customooxmlschemas.google.com/" r:id="rId31" roundtripDataSignature="AMtx7mh9AN0lvOlijd4iPBgdJjQDTRKMn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font" Target="fonts/Raleway-bold.fntdata"/><Relationship Id="rId23" Type="http://schemas.openxmlformats.org/officeDocument/2006/relationships/font" Target="fonts/Raleway-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aleway-boldItalic.fntdata"/><Relationship Id="rId25" Type="http://schemas.openxmlformats.org/officeDocument/2006/relationships/font" Target="fonts/Raleway-italic.fntdata"/><Relationship Id="rId28" Type="http://schemas.openxmlformats.org/officeDocument/2006/relationships/font" Target="fonts/RalewayMedium-bold.fntdata"/><Relationship Id="rId27" Type="http://schemas.openxmlformats.org/officeDocument/2006/relationships/font" Target="fonts/RalewayMedium-regular.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alewayMedium-italic.fntdata"/><Relationship Id="rId7" Type="http://schemas.openxmlformats.org/officeDocument/2006/relationships/slide" Target="slides/slide2.xml"/><Relationship Id="rId8" Type="http://schemas.openxmlformats.org/officeDocument/2006/relationships/slide" Target="slides/slide3.xml"/><Relationship Id="rId31" Type="http://customschemas.google.com/relationships/presentationmetadata" Target="metadata"/><Relationship Id="rId30" Type="http://schemas.openxmlformats.org/officeDocument/2006/relationships/font" Target="fonts/RalewayMedium-bold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6" name="Google Shape;5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457200" lvl="0" marL="0" rtl="0" algn="l">
              <a:lnSpc>
                <a:spcPct val="115000"/>
              </a:lnSpc>
              <a:spcBef>
                <a:spcPts val="0"/>
              </a:spcBef>
              <a:spcAft>
                <a:spcPts val="0"/>
              </a:spcAft>
              <a:buSzPts val="1100"/>
              <a:buNone/>
            </a:pPr>
            <a:r>
              <a:rPr lang="pl-PL">
                <a:solidFill>
                  <a:schemeClr val="dk1"/>
                </a:solidFill>
                <a:latin typeface="Raleway Medium"/>
                <a:ea typeface="Raleway Medium"/>
                <a:cs typeface="Raleway Medium"/>
                <a:sym typeface="Raleway Medium"/>
              </a:rPr>
              <a:t>Przywitaj uczniów i uczennice. Zrób wprowadzenie: </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“Dzisiaj drugie z czterech spotkań dotyczących migracji. Na ostatnich zajęciach dowiedzieliśmy się, jaka jest różnica pomiędzy migracjami dobrowolnymi i przymusowymi, poznaliśmy kraje, które przyjmują osoby migrujące oraz te, z których ludzie najczęściej migrują. Dzisiaj spróbujemy zdefiniować wspólnie społeczeństwo wielokulturowe oraz zastanowić się nad wyzwaniami stojącymi przed takim społeczeństwem”</a:t>
            </a:r>
            <a:endParaRPr>
              <a:solidFill>
                <a:schemeClr val="dk1"/>
              </a:solidFill>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Spróbujcie na podstawie zawartej na slajdzie definicji słowa kultura, zastanowić się, z jak wieloma wymiarami kultury spotyka się osoba przybyła do kraju imigranckiego. Weźcie pod uwagę: </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poziom krajowy</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społeczność lokalną (miejsce zamieszkania)</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społeczność z pracy</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znajomych, kolegów, przyjaciół (najbliższe kręgi)</a:t>
            </a:r>
            <a:endParaRPr>
              <a:latin typeface="Raleway Medium"/>
              <a:ea typeface="Raleway Medium"/>
              <a:cs typeface="Raleway Medium"/>
              <a:sym typeface="Raleway Medium"/>
            </a:endParaRPr>
          </a:p>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Poproś uczniów, by wyobrazili sobie, że osoba przybywa do Polski. Jakie wartości ważne są na szczeblu: </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ogólnokrajowym</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lokalnym (w zależności od miejsca zamieszkania Twoich uczniów i uczennic)</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w Waszej szkole</a:t>
            </a:r>
            <a:endParaRPr>
              <a:latin typeface="Raleway Medium"/>
              <a:ea typeface="Raleway Medium"/>
              <a:cs typeface="Raleway Medium"/>
              <a:sym typeface="Raleway Medium"/>
            </a:endParaRPr>
          </a:p>
          <a:p>
            <a:pPr indent="-298450" lvl="0" marL="457200" rtl="0" algn="l">
              <a:lnSpc>
                <a:spcPct val="100000"/>
              </a:lnSpc>
              <a:spcBef>
                <a:spcPts val="0"/>
              </a:spcBef>
              <a:spcAft>
                <a:spcPts val="0"/>
              </a:spcAft>
              <a:buSzPts val="1100"/>
              <a:buFont typeface="Raleway Medium"/>
              <a:buChar char="-"/>
            </a:pPr>
            <a:r>
              <a:rPr lang="pl-PL">
                <a:latin typeface="Raleway Medium"/>
                <a:ea typeface="Raleway Medium"/>
                <a:cs typeface="Raleway Medium"/>
                <a:sym typeface="Raleway Medium"/>
              </a:rPr>
              <a:t>wśród klasy, z którą prowadzisz zajęcia</a:t>
            </a:r>
            <a:endParaRPr>
              <a:latin typeface="Raleway Medium"/>
              <a:ea typeface="Raleway Medium"/>
              <a:cs typeface="Raleway Medium"/>
              <a:sym typeface="Raleway Medium"/>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Omów wiadomości zawarte na tym slajdzie, a następnie poproś, by do wymienianych wcześniej wartości spróbowali dopasować normy zachowań oraz ich realizacje. </a:t>
            </a:r>
            <a:endParaRPr>
              <a:latin typeface="Raleway Medium"/>
              <a:ea typeface="Raleway Medium"/>
              <a:cs typeface="Raleway Medium"/>
              <a:sym typeface="Raleway Medium"/>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Czy któryś z tych elementów pojawił się w Waszej wcześniejszej dyskusji? Spróbujcie razem zastanowić się, czy wymienione tutaj elementy należą do wartości, norm czy praktyk.</a:t>
            </a:r>
            <a:endParaRPr>
              <a:latin typeface="Raleway Medium"/>
              <a:ea typeface="Raleway Medium"/>
              <a:cs typeface="Raleway Medium"/>
              <a:sym typeface="Raleway Medium"/>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Podsumuj wiadomości zebrane na dzisiejszej lekcji. Zapytaj uczniów, z czym wychodzą z zajęć? Czy towarzyszy im jakaś myśl lub emocja?</a:t>
            </a:r>
            <a:endParaRPr>
              <a:latin typeface="Raleway Medium"/>
              <a:ea typeface="Raleway Medium"/>
              <a:cs typeface="Raleway Medium"/>
              <a:sym typeface="Raleway Medium"/>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36cba59449c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 name="Google Shape;151;g36cba59449c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latin typeface="Raleway Medium"/>
              <a:ea typeface="Raleway Medium"/>
              <a:cs typeface="Raleway Medium"/>
              <a:sym typeface="Raleway Medium"/>
            </a:endParaRPr>
          </a:p>
        </p:txBody>
      </p:sp>
      <p:sp>
        <p:nvSpPr>
          <p:cNvPr id="157" name="Google Shape;15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61" name="Google Shape;161;p23: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863179f346_0_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6" name="Google Shape;66;g3863179f346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latin typeface="Raleway Medium"/>
                <a:ea typeface="Raleway Medium"/>
                <a:cs typeface="Raleway Medium"/>
                <a:sym typeface="Raleway Medium"/>
              </a:rPr>
              <a:t>Podkreśl, że migracje to zjawisko wielowymiarowe, a jego konsekwencje dotykają zarówno: osób migrujących, państw i społeczeństw, z których te osoby pochodzą oraz państw i społeczeństw przyjmujących. Poinformuj uczniów, że nie sposób wymienić spójnych dla wszystkich migracji skutków, ponieważ zależą one od przyczyn migracji,  np.: czy migracja ta jest dobrowolna, czy przymusowa, od krajów/społeczności pochodzenia i krajów/społeczności przyjmujących, od odległości, posiadanych wcześniej zasobów, a także indywidualnych cech osoby. </a:t>
            </a:r>
            <a:endParaRPr>
              <a:solidFill>
                <a:schemeClr val="dk1"/>
              </a:solidFill>
              <a:latin typeface="Raleway Medium"/>
              <a:ea typeface="Raleway Medium"/>
              <a:cs typeface="Raleway Medium"/>
              <a:sym typeface="Raleway Medium"/>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g38d4b65685b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4" name="Google Shape;74;g38d4b65685b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latin typeface="Raleway Medium"/>
                <a:ea typeface="Raleway Medium"/>
                <a:cs typeface="Raleway Medium"/>
                <a:sym typeface="Raleway Medium"/>
              </a:rPr>
              <a:t>Zaproś uczniów do pierwszego zadania. Będą pracować w grupach. Wykorzystaj załącznik ze skryptu do podziału na grupy. Każda grupa dostaje, krótki opis, ich zadaniem jest zastanowienie się: </a:t>
            </a:r>
            <a:endParaRPr>
              <a:solidFill>
                <a:schemeClr val="dk1"/>
              </a:solidFill>
              <a:latin typeface="Raleway Medium"/>
              <a:ea typeface="Raleway Medium"/>
              <a:cs typeface="Raleway Medium"/>
              <a:sym typeface="Raleway Medium"/>
            </a:endParaRPr>
          </a:p>
          <a:p>
            <a:pPr indent="0" lvl="0" marL="457200" rtl="0" algn="l">
              <a:lnSpc>
                <a:spcPct val="115000"/>
              </a:lnSpc>
              <a:spcBef>
                <a:spcPts val="0"/>
              </a:spcBef>
              <a:spcAft>
                <a:spcPts val="0"/>
              </a:spcAft>
              <a:buClr>
                <a:schemeClr val="dk1"/>
              </a:buClr>
              <a:buSzPts val="1100"/>
              <a:buFont typeface="Arial"/>
              <a:buNone/>
            </a:pPr>
            <a:r>
              <a:rPr lang="pl-PL">
                <a:solidFill>
                  <a:schemeClr val="dk1"/>
                </a:solidFill>
                <a:latin typeface="Raleway Medium"/>
                <a:ea typeface="Raleway Medium"/>
                <a:cs typeface="Raleway Medium"/>
                <a:sym typeface="Raleway Medium"/>
              </a:rPr>
              <a:t>Jakie mogą być realne trudności osób przybywających do innego kraju?</a:t>
            </a:r>
            <a:endParaRPr>
              <a:solidFill>
                <a:schemeClr val="dk1"/>
              </a:solidFill>
              <a:latin typeface="Raleway Medium"/>
              <a:ea typeface="Raleway Medium"/>
              <a:cs typeface="Raleway Medium"/>
              <a:sym typeface="Raleway Medium"/>
            </a:endParaRPr>
          </a:p>
          <a:p>
            <a:pPr indent="-298450" lvl="0" marL="914400" rtl="0" algn="l">
              <a:lnSpc>
                <a:spcPct val="115000"/>
              </a:lnSpc>
              <a:spcBef>
                <a:spcPts val="0"/>
              </a:spcBef>
              <a:spcAft>
                <a:spcPts val="0"/>
              </a:spcAft>
              <a:buClr>
                <a:schemeClr val="dk1"/>
              </a:buClr>
              <a:buSzPts val="1100"/>
              <a:buFont typeface="Arial"/>
              <a:buChar char="-"/>
            </a:pPr>
            <a:r>
              <a:rPr lang="pl-PL">
                <a:solidFill>
                  <a:schemeClr val="dk1"/>
                </a:solidFill>
                <a:latin typeface="Raleway Medium"/>
                <a:ea typeface="Raleway Medium"/>
                <a:cs typeface="Raleway Medium"/>
                <a:sym typeface="Raleway Medium"/>
              </a:rPr>
              <a:t>językowe</a:t>
            </a:r>
            <a:endParaRPr>
              <a:solidFill>
                <a:schemeClr val="dk1"/>
              </a:solidFill>
              <a:latin typeface="Raleway Medium"/>
              <a:ea typeface="Raleway Medium"/>
              <a:cs typeface="Raleway Medium"/>
              <a:sym typeface="Raleway Medium"/>
            </a:endParaRPr>
          </a:p>
          <a:p>
            <a:pPr indent="-298450" lvl="0" marL="914400" rtl="0" algn="l">
              <a:lnSpc>
                <a:spcPct val="115000"/>
              </a:lnSpc>
              <a:spcBef>
                <a:spcPts val="0"/>
              </a:spcBef>
              <a:spcAft>
                <a:spcPts val="0"/>
              </a:spcAft>
              <a:buClr>
                <a:schemeClr val="dk1"/>
              </a:buClr>
              <a:buSzPts val="1100"/>
              <a:buFont typeface="Arial"/>
              <a:buChar char="-"/>
            </a:pPr>
            <a:r>
              <a:rPr lang="pl-PL">
                <a:solidFill>
                  <a:schemeClr val="dk1"/>
                </a:solidFill>
                <a:latin typeface="Raleway Medium"/>
                <a:ea typeface="Raleway Medium"/>
                <a:cs typeface="Raleway Medium"/>
                <a:sym typeface="Raleway Medium"/>
              </a:rPr>
              <a:t>kulturowe</a:t>
            </a:r>
            <a:endParaRPr>
              <a:solidFill>
                <a:schemeClr val="dk1"/>
              </a:solidFill>
              <a:latin typeface="Raleway Medium"/>
              <a:ea typeface="Raleway Medium"/>
              <a:cs typeface="Raleway Medium"/>
              <a:sym typeface="Raleway Medium"/>
            </a:endParaRPr>
          </a:p>
          <a:p>
            <a:pPr indent="-298450" lvl="0" marL="914400" rtl="0" algn="l">
              <a:lnSpc>
                <a:spcPct val="115000"/>
              </a:lnSpc>
              <a:spcBef>
                <a:spcPts val="0"/>
              </a:spcBef>
              <a:spcAft>
                <a:spcPts val="0"/>
              </a:spcAft>
              <a:buClr>
                <a:schemeClr val="dk1"/>
              </a:buClr>
              <a:buSzPts val="1100"/>
              <a:buFont typeface="Arial"/>
              <a:buChar char="-"/>
            </a:pPr>
            <a:r>
              <a:rPr lang="pl-PL">
                <a:solidFill>
                  <a:schemeClr val="dk1"/>
                </a:solidFill>
                <a:latin typeface="Raleway Medium"/>
                <a:ea typeface="Raleway Medium"/>
                <a:cs typeface="Raleway Medium"/>
                <a:sym typeface="Raleway Medium"/>
              </a:rPr>
              <a:t>finansowe</a:t>
            </a:r>
            <a:endParaRPr>
              <a:solidFill>
                <a:schemeClr val="dk1"/>
              </a:solidFill>
              <a:latin typeface="Raleway Medium"/>
              <a:ea typeface="Raleway Medium"/>
              <a:cs typeface="Raleway Medium"/>
              <a:sym typeface="Raleway Medium"/>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3863179f346_0_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 name="Google Shape;79;g3863179f346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15000"/>
              </a:lnSpc>
              <a:spcBef>
                <a:spcPts val="0"/>
              </a:spcBef>
              <a:spcAft>
                <a:spcPts val="0"/>
              </a:spcAft>
              <a:buSzPts val="1100"/>
              <a:buNone/>
            </a:pPr>
            <a:r>
              <a:rPr lang="pl-PL">
                <a:solidFill>
                  <a:schemeClr val="dk1"/>
                </a:solidFill>
                <a:latin typeface="Raleway Medium"/>
                <a:ea typeface="Raleway Medium"/>
                <a:cs typeface="Raleway Medium"/>
                <a:sym typeface="Raleway Medium"/>
              </a:rPr>
              <a:t>Po wykonanym ćwiczeniu i dyskusji podsumuj, że w perspektywie jednostki, główne aspekty, które ulegają zmianie to: </a:t>
            </a:r>
            <a:endParaRPr>
              <a:solidFill>
                <a:schemeClr val="dk1"/>
              </a:solidFill>
              <a:latin typeface="Raleway Medium"/>
              <a:ea typeface="Raleway Medium"/>
              <a:cs typeface="Raleway Medium"/>
              <a:sym typeface="Raleway Medium"/>
            </a:endParaRPr>
          </a:p>
          <a:p>
            <a:pPr indent="-298450" lvl="0" marL="457200" rtl="0" algn="l">
              <a:lnSpc>
                <a:spcPct val="115000"/>
              </a:lnSpc>
              <a:spcBef>
                <a:spcPts val="0"/>
              </a:spcBef>
              <a:spcAft>
                <a:spcPts val="0"/>
              </a:spcAft>
              <a:buClr>
                <a:schemeClr val="dk1"/>
              </a:buClr>
              <a:buSzPts val="1100"/>
              <a:buFont typeface="Raleway Medium"/>
              <a:buAutoNum type="alphaLcParenR"/>
            </a:pPr>
            <a:r>
              <a:rPr lang="pl-PL">
                <a:solidFill>
                  <a:schemeClr val="dk1"/>
                </a:solidFill>
                <a:latin typeface="Raleway Medium"/>
                <a:ea typeface="Raleway Medium"/>
                <a:cs typeface="Raleway Medium"/>
                <a:sym typeface="Raleway Medium"/>
              </a:rPr>
              <a:t>zarobki - początkowy duży koszt związany z wyjazdem, który ma wpływ na oszczędności, jednak w przypadku migracji dobrowolnych, zazwyczaj dochody rosną. Wynika to z tego, że </a:t>
            </a:r>
            <a:r>
              <a:rPr lang="pl-PL">
                <a:solidFill>
                  <a:schemeClr val="dk1"/>
                </a:solidFill>
                <a:latin typeface="Arial"/>
                <a:ea typeface="Arial"/>
                <a:cs typeface="Arial"/>
                <a:sym typeface="Arial"/>
              </a:rPr>
              <a:t>ludzie migrują zazwyczaj z miejsc o niższych płacach, do miejsc o płacach wyższych. Jednak sytuacja ta może wyglądać zupełnie inaczej np.: w przypadku osób migrujących przymusowo lub jeśli pojawia się dyskryminacja na rynku pracy. Dodatkowo wzrost zarobków, nie zawsze musi oznaczać większy konsumpcjonizm, ponieważ pieniądze mogą trafiać do rodziny przebywającej w kraju pochodzenia</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AutoNum type="alphaLcParenR"/>
            </a:pPr>
            <a:r>
              <a:rPr lang="pl-PL">
                <a:solidFill>
                  <a:schemeClr val="dk1"/>
                </a:solidFill>
                <a:latin typeface="Arial"/>
                <a:ea typeface="Arial"/>
                <a:cs typeface="Arial"/>
                <a:sym typeface="Arial"/>
              </a:rPr>
              <a:t>kompetencje i umiejętności np.: znajomość języka, mogą z czasem wzrastać, natomiast trudnościami mogą być nostryfikacje dyplomów, brak możliwości pracy w zawodzie zgodnym z wykształceniem</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AutoNum type="alphaLcParenR"/>
            </a:pPr>
            <a:r>
              <a:rPr lang="pl-PL">
                <a:solidFill>
                  <a:schemeClr val="dk1"/>
                </a:solidFill>
                <a:latin typeface="Arial"/>
                <a:ea typeface="Arial"/>
                <a:cs typeface="Arial"/>
                <a:sym typeface="Arial"/>
              </a:rPr>
              <a:t>pozycja społeczna - kształtuje się dwojako - w kraju pochodzenia zazwyczaj wzrasta (szczególnie wtedy, gdy członkowie rodziny są beneficjentami zasobów finansowych), natomiast w kraju imigranckim pozycja (szczególnie na początku) maleje - wykonywanie nieprestiżowych prac, dyskryminacja, brak możliwości udziału w życiu lokalnych społeczności</a:t>
            </a:r>
            <a:endParaRPr>
              <a:solidFill>
                <a:schemeClr val="dk1"/>
              </a:solidFill>
              <a:latin typeface="Arial"/>
              <a:ea typeface="Arial"/>
              <a:cs typeface="Arial"/>
              <a:sym typeface="Arial"/>
            </a:endParaRPr>
          </a:p>
          <a:p>
            <a:pPr indent="-298450" lvl="0" marL="457200" rtl="0" algn="l">
              <a:lnSpc>
                <a:spcPct val="115000"/>
              </a:lnSpc>
              <a:spcBef>
                <a:spcPts val="0"/>
              </a:spcBef>
              <a:spcAft>
                <a:spcPts val="0"/>
              </a:spcAft>
              <a:buClr>
                <a:schemeClr val="dk1"/>
              </a:buClr>
              <a:buSzPts val="1100"/>
              <a:buFont typeface="Arial"/>
              <a:buAutoNum type="alphaLcParenR"/>
            </a:pPr>
            <a:r>
              <a:rPr lang="pl-PL">
                <a:solidFill>
                  <a:schemeClr val="dk1"/>
                </a:solidFill>
                <a:latin typeface="Arial"/>
                <a:ea typeface="Arial"/>
                <a:cs typeface="Arial"/>
                <a:sym typeface="Arial"/>
              </a:rPr>
              <a:t>o tym zagadnieniu szerzej na kolejnych slajdach</a:t>
            </a:r>
            <a:endParaRPr>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 name="Google Shape;8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Wszystkie zmiany, o których mowa była na poprzednim slajdzie mogą prowadzić do tak zwanego szoku kulturowego. Na pierwszym etapie zazwyczaj osoby z kraju imigranckiego mają więcej wyrozumiałości i tolerancji, cieszą się, kiedy migrant mówi pierwsze słowa w danym języku. Dla migrantów to również nowa sytuacja, po trudnym okresie podjęcia decyzji, wydatkach i stresach, wszystko wydaje się ciekawe, fascynujące i prostsze. Jednak po jakimś czasie zaczyna pojawiać się tęsknota, osoby migranckie czują, że ich przyzwyczajenia nie są adekwatne do norm obowiązujących w społeczności, spotykają się z różnymi ograniczeniami: związanymi z językiem, czy dostępem do rynku pracy. Regeneracja staje się momentem, w którym osoba z doświadczeniem migracyjnym zauważa złożoność sytuacji, w której się znalazła. Potrafi wskazać wyzwania przed nią stojące, ale wskazuje też swoje zasoby, potrafi rozdzielić, to co lubi i to, co ją denerwuje. Zaczyna na nowo tworzyć swoją tożsamość. Zastanawia się, które elementy z obu kultur są odpowiednie i zgodne z jej indywidualnym podejściem. Natomiast moment adaptacji, to ten czas, gdy osoba jest w stanie przeskakiwać pomiędzy różnymi sposobami funkcjonowania automatycznie. Osoby, nie zawsze dochodzą do tego etapu. </a:t>
            </a:r>
            <a:endParaRPr>
              <a:latin typeface="Raleway Medium"/>
              <a:ea typeface="Raleway Medium"/>
              <a:cs typeface="Raleway Medium"/>
              <a:sym typeface="Raleway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39bbf26890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g39bbf26890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Po omówieniu trudności adaptacyjnych i indywidualnych osoby migrującej, porozmawiajcie szerzej o wyzwaniach kraju, do którego przybywa osoba. Podkreśl, że również w tym wypadku nie ma jednej gotowej odpowiedzi, na to jakie wyzwania stoją przed takim krajem. Sytuacja zależy od elementów państwa przyjmującego, a także od osoby przybywającej. Państwa kształtując swoją politykę migracyjną zwracają uwagę na wymienione na slajdzie aspekty. Elementy te są jednak niejednoznaczne, zależą między innymi od tego, czy patrzymy na skutki długofalowe, czy krótkookresowe, niekiedy klasyczne równania i teorie np.: przypływ młodych ludzi = odmłodzenie się społeczeństwa sprawdzają się, w innych zupełnie nie.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3863179f346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3863179f346_0_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Po omówieniu elementów, które są ważne z perspektywy państwa imigranckiego, spróbujcie wspólnie przyjrzeć się wpływowi osób z Ukrainy na polski rynek pracy. Jakie konsekwencje gospodarcze ma pojawienie się tych osób na rynku pracy? Czy opracowane dane są zgodne ze stereotypami dotyczącymi zmian na rynku pracy generowanych przez migrantów? Dane pochodzą z raportu Deloitte z 2024 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3863179f346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4" name="Google Shape;104;g3863179f346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t>Przyjrzyjcie się również, jaki wpływ na demografię Polski mają osoby migranckie. Podkreśl, że dane te są odpowiednie dla Polski, natomiast w przypadku demografii, skutki nie zawsze są jednoznaczne. Należy brać pod uwagę brać wiele czynników (były omówione przy slajdzie 6).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0" name="Google Shape;11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pl-PL">
                <a:latin typeface="Raleway Medium"/>
                <a:ea typeface="Raleway Medium"/>
                <a:cs typeface="Raleway Medium"/>
                <a:sym typeface="Raleway Medium"/>
              </a:rPr>
              <a:t>Poproś uczniów, by biorąc pod uwagę wszystkie aspekty i wielowymiarowość migracji, spróbowali zastanowić się, jak podane obrazki mogą łączyć się z tym, co spotykają w kraju, do którego przybyły osoby z doświadczeniem migracyjnym. Podkreśl, że zastana, w kraju struktura jest podobna do góry lodowej. Widać tylko wierzchołek, pewne praktyki i zachowania, natomiast duża część jest niewidoczna na samym początku - to np.: wartości i normy obowiązujące w danej społeczności. Porozmawiajcie o tym, że góra na przedstawia zarówno - nieformalne praktyki, jak i np.: prawne aspekty (np.: widzimy pewne rozwiązania prawne, ale nie znamy wcześniejszych doświadczeń, historii)</a:t>
            </a:r>
            <a:endParaRPr>
              <a:latin typeface="Raleway Medium"/>
              <a:ea typeface="Raleway Medium"/>
              <a:cs typeface="Raleway Medium"/>
              <a:sym typeface="Raleway Medium"/>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1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atin typeface="Raleway Medium"/>
                <a:ea typeface="Raleway Medium"/>
                <a:cs typeface="Raleway Medium"/>
                <a:sym typeface="Raleway Medium"/>
              </a:defRPr>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1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atin typeface="Raleway Medium"/>
                <a:ea typeface="Raleway Medium"/>
                <a:cs typeface="Raleway Medium"/>
                <a:sym typeface="Raleway Medium"/>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2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atin typeface="Raleway Medium"/>
                <a:ea typeface="Raleway Medium"/>
                <a:cs typeface="Raleway Medium"/>
                <a:sym typeface="Raleway Medium"/>
              </a:defRPr>
            </a:lvl1pPr>
          </a:lstStyle>
          <a:p/>
        </p:txBody>
      </p:sp>
      <p:sp>
        <p:nvSpPr>
          <p:cNvPr id="45" name="Google Shape;45;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2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atin typeface="Raleway Medium"/>
                <a:ea typeface="Raleway Medium"/>
                <a:cs typeface="Raleway Medium"/>
                <a:sym typeface="Raleway Medium"/>
              </a:defRPr>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8" name="Google Shape;48;p2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9" name="Google Shape;49;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Generated Slide 1_1_1_TITLEANDBULLETS_F">
  <p:cSld name="TITLE_AND_BODY_2_1_1_1_1_1_1_1_1">
    <p:spTree>
      <p:nvGrpSpPr>
        <p:cNvPr id="50" name="Shape 50"/>
        <p:cNvGrpSpPr/>
        <p:nvPr/>
      </p:nvGrpSpPr>
      <p:grpSpPr>
        <a:xfrm>
          <a:off x="0" y="0"/>
          <a:ext cx="0" cy="0"/>
          <a:chOff x="0" y="0"/>
          <a:chExt cx="0" cy="0"/>
        </a:xfrm>
      </p:grpSpPr>
      <p:sp>
        <p:nvSpPr>
          <p:cNvPr id="51" name="Google Shape;51;g38df1ebdc97_0_31"/>
          <p:cNvSpPr txBox="1"/>
          <p:nvPr>
            <p:ph type="title"/>
          </p:nvPr>
        </p:nvSpPr>
        <p:spPr>
          <a:xfrm>
            <a:off x="350350" y="226400"/>
            <a:ext cx="3505500" cy="1094400"/>
          </a:xfrm>
          <a:prstGeom prst="rect">
            <a:avLst/>
          </a:prstGeom>
          <a:noFill/>
          <a:ln>
            <a:noFill/>
          </a:ln>
        </p:spPr>
        <p:txBody>
          <a:bodyPr anchorCtr="0" anchor="t" bIns="0" lIns="0" spcFirstLastPara="1" rIns="0" wrap="square" tIns="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52" name="Google Shape;52;g38df1ebdc97_0_31"/>
          <p:cNvSpPr txBox="1"/>
          <p:nvPr>
            <p:ph idx="1" type="body"/>
          </p:nvPr>
        </p:nvSpPr>
        <p:spPr>
          <a:xfrm>
            <a:off x="350350" y="1598500"/>
            <a:ext cx="3505500" cy="3318600"/>
          </a:xfrm>
          <a:prstGeom prst="rect">
            <a:avLst/>
          </a:prstGeom>
          <a:noFill/>
          <a:ln>
            <a:noFill/>
          </a:ln>
        </p:spPr>
        <p:txBody>
          <a:bodyPr anchorCtr="0" anchor="t" bIns="0" lIns="0" spcFirstLastPara="1" rIns="0" wrap="square" tIns="0">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53" name="Google Shape;53;g38df1ebdc97_0_31"/>
          <p:cNvSpPr/>
          <p:nvPr>
            <p:ph idx="2" type="pic"/>
          </p:nvPr>
        </p:nvSpPr>
        <p:spPr>
          <a:xfrm>
            <a:off x="4101622" y="226350"/>
            <a:ext cx="4690800" cy="46908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7" name="Shape 17"/>
        <p:cNvGrpSpPr/>
        <p:nvPr/>
      </p:nvGrpSpPr>
      <p:grpSpPr>
        <a:xfrm>
          <a:off x="0" y="0"/>
          <a:ext cx="0" cy="0"/>
          <a:chOff x="0" y="0"/>
          <a:chExt cx="0" cy="0"/>
        </a:xfrm>
      </p:grpSpPr>
      <p:sp>
        <p:nvSpPr>
          <p:cNvPr id="18" name="Google Shape;1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9" name="Shape 19"/>
        <p:cNvGrpSpPr/>
        <p:nvPr/>
      </p:nvGrpSpPr>
      <p:grpSpPr>
        <a:xfrm>
          <a:off x="0" y="0"/>
          <a:ext cx="0" cy="0"/>
          <a:chOff x="0" y="0"/>
          <a:chExt cx="0" cy="0"/>
        </a:xfrm>
      </p:grpSpPr>
      <p:sp>
        <p:nvSpPr>
          <p:cNvPr id="20" name="Google Shape;20;p1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atin typeface="Raleway Medium"/>
                <a:ea typeface="Raleway Medium"/>
                <a:cs typeface="Raleway Medium"/>
                <a:sym typeface="Raleway Medium"/>
              </a:defRPr>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1" name="Google Shape;21;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4" name="Google Shape;24;p1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5" name="Google Shape;25;p1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6" name="Google Shape;26;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7" name="Shape 27"/>
        <p:cNvGrpSpPr/>
        <p:nvPr/>
      </p:nvGrpSpPr>
      <p:grpSpPr>
        <a:xfrm>
          <a:off x="0" y="0"/>
          <a:ext cx="0" cy="0"/>
          <a:chOff x="0" y="0"/>
          <a:chExt cx="0" cy="0"/>
        </a:xfrm>
      </p:grpSpPr>
      <p:sp>
        <p:nvSpPr>
          <p:cNvPr id="28" name="Google Shape;28;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atin typeface="Raleway Medium"/>
                <a:ea typeface="Raleway Medium"/>
                <a:cs typeface="Raleway Medium"/>
                <a:sym typeface="Raleway Medium"/>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0" name="Shape 30"/>
        <p:cNvGrpSpPr/>
        <p:nvPr/>
      </p:nvGrpSpPr>
      <p:grpSpPr>
        <a:xfrm>
          <a:off x="0" y="0"/>
          <a:ext cx="0" cy="0"/>
          <a:chOff x="0" y="0"/>
          <a:chExt cx="0" cy="0"/>
        </a:xfrm>
      </p:grpSpPr>
      <p:sp>
        <p:nvSpPr>
          <p:cNvPr id="31" name="Google Shape;31;p1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atin typeface="Raleway Medium"/>
                <a:ea typeface="Raleway Medium"/>
                <a:cs typeface="Raleway Medium"/>
                <a:sym typeface="Raleway Medium"/>
              </a:defRPr>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2" name="Google Shape;32;p1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atin typeface="Raleway Medium"/>
                <a:ea typeface="Raleway Medium"/>
                <a:cs typeface="Raleway Medium"/>
                <a:sym typeface="Raleway Medium"/>
              </a:defRPr>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3" name="Google Shape;33;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4" name="Shape 34"/>
        <p:cNvGrpSpPr/>
        <p:nvPr/>
      </p:nvGrpSpPr>
      <p:grpSpPr>
        <a:xfrm>
          <a:off x="0" y="0"/>
          <a:ext cx="0" cy="0"/>
          <a:chOff x="0" y="0"/>
          <a:chExt cx="0" cy="0"/>
        </a:xfrm>
      </p:grpSpPr>
      <p:sp>
        <p:nvSpPr>
          <p:cNvPr id="35" name="Google Shape;35;p1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atin typeface="Raleway Medium"/>
                <a:ea typeface="Raleway Medium"/>
                <a:cs typeface="Raleway Medium"/>
                <a:sym typeface="Raleway Medium"/>
              </a:defRPr>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6" name="Google Shape;36;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7" name="Shape 37"/>
        <p:cNvGrpSpPr/>
        <p:nvPr/>
      </p:nvGrpSpPr>
      <p:grpSpPr>
        <a:xfrm>
          <a:off x="0" y="0"/>
          <a:ext cx="0" cy="0"/>
          <a:chOff x="0" y="0"/>
          <a:chExt cx="0" cy="0"/>
        </a:xfrm>
      </p:grpSpPr>
      <p:sp>
        <p:nvSpPr>
          <p:cNvPr id="38" name="Google Shape;38;p1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Raleway Medium"/>
              <a:ea typeface="Raleway Medium"/>
              <a:cs typeface="Raleway Medium"/>
              <a:sym typeface="Raleway Medium"/>
            </a:endParaRPr>
          </a:p>
        </p:txBody>
      </p:sp>
      <p:sp>
        <p:nvSpPr>
          <p:cNvPr id="39" name="Google Shape;39;p1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atin typeface="Raleway Medium"/>
                <a:ea typeface="Raleway Medium"/>
                <a:cs typeface="Raleway Medium"/>
                <a:sym typeface="Raleway Medium"/>
              </a:defRPr>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0" name="Google Shape;40;p1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atin typeface="Raleway Medium"/>
                <a:ea typeface="Raleway Medium"/>
                <a:cs typeface="Raleway Medium"/>
                <a:sym typeface="Raleway Medium"/>
              </a:defRPr>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1" name="Google Shape;41;p1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atin typeface="Raleway Medium"/>
                <a:ea typeface="Raleway Medium"/>
                <a:cs typeface="Raleway Medium"/>
                <a:sym typeface="Raleway Medium"/>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2" name="Google Shape;42;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4"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Raleway Medium"/>
                <a:ea typeface="Raleway Medium"/>
                <a:cs typeface="Raleway Medium"/>
                <a:sym typeface="Raleway Medium"/>
              </a:defRPr>
            </a:lvl9pPr>
          </a:lstStyle>
          <a:p>
            <a:pPr indent="0" lvl="0" marL="0" rtl="0" algn="r">
              <a:spcBef>
                <a:spcPts val="0"/>
              </a:spcBef>
              <a:spcAft>
                <a:spcPts val="0"/>
              </a:spcAft>
              <a:buNone/>
            </a:pPr>
            <a:fld id="{00000000-1234-1234-1234-123412341234}" type="slidenum">
              <a:rPr lang="pl-PL"/>
              <a:t>‹#›</a:t>
            </a:fld>
            <a:endParaRPr/>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hyperlink" Target="https://ua.kik.waw.pl/kampania/"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czasopismopsychologiczne.pl/files/articles/2011-17-polska-adaptacja-portretowego-kwestionariusza-wartoci-shaloma-schwartza.pdf?utm_source=chatgpt.com" TargetMode="Externa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8.png"/><Relationship Id="rId5" Type="http://schemas.openxmlformats.org/officeDocument/2006/relationships/image" Target="../media/image3.png"/><Relationship Id="rId6"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czasopismopsychologiczne.pl/files/articles/2011-17-polska-adaptacja-portretowego-kwestionariusza-wartoci-shaloma-schwartza.pdf?utm_source=chatgpt.com" TargetMode="External"/><Relationship Id="rId4" Type="http://schemas.openxmlformats.org/officeDocument/2006/relationships/hyperlink" Target="https://www.deloitte.com/pl/pl/about/press-room/uchodzcy-wygenerowali-az-2-7-proc-PKB-Polski-w-2024.html"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3.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7" name="Shape 57"/>
        <p:cNvGrpSpPr/>
        <p:nvPr/>
      </p:nvGrpSpPr>
      <p:grpSpPr>
        <a:xfrm>
          <a:off x="0" y="0"/>
          <a:ext cx="0" cy="0"/>
          <a:chOff x="0" y="0"/>
          <a:chExt cx="0" cy="0"/>
        </a:xfrm>
      </p:grpSpPr>
      <p:sp>
        <p:nvSpPr>
          <p:cNvPr id="58" name="Google Shape;58;p1"/>
          <p:cNvSpPr txBox="1"/>
          <p:nvPr>
            <p:ph type="ctrTitle"/>
          </p:nvPr>
        </p:nvSpPr>
        <p:spPr>
          <a:xfrm>
            <a:off x="4813538" y="1723248"/>
            <a:ext cx="4459857" cy="1697004"/>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pl-PL" sz="3200">
                <a:solidFill>
                  <a:schemeClr val="accent1"/>
                </a:solidFill>
              </a:rPr>
              <a:t>MIĘDZYKULTUROWE WYZWANIA SPOŁECZEŃSTWA</a:t>
            </a:r>
            <a:endParaRPr/>
          </a:p>
        </p:txBody>
      </p:sp>
      <p:grpSp>
        <p:nvGrpSpPr>
          <p:cNvPr id="59" name="Google Shape;59;p1"/>
          <p:cNvGrpSpPr/>
          <p:nvPr/>
        </p:nvGrpSpPr>
        <p:grpSpPr>
          <a:xfrm>
            <a:off x="1" y="770563"/>
            <a:ext cx="5031618" cy="3518918"/>
            <a:chOff x="0" y="741872"/>
            <a:chExt cx="5072643" cy="3547609"/>
          </a:xfrm>
        </p:grpSpPr>
        <p:pic>
          <p:nvPicPr>
            <p:cNvPr descr="Obraz zawierający osoba, Ludzka twarz, marynarka, ściana&#10;&#10;Zawartość wygenerowana przez AI może być niepoprawna." id="60" name="Google Shape;60;p1"/>
            <p:cNvPicPr preferRelativeResize="0"/>
            <p:nvPr/>
          </p:nvPicPr>
          <p:blipFill rotWithShape="1">
            <a:blip r:embed="rId4">
              <a:alphaModFix/>
            </a:blip>
            <a:srcRect b="0" l="6081" r="3886" t="3278"/>
            <a:stretch/>
          </p:blipFill>
          <p:spPr>
            <a:xfrm>
              <a:off x="0" y="741872"/>
              <a:ext cx="4985833" cy="3547609"/>
            </a:xfrm>
            <a:prstGeom prst="rect">
              <a:avLst/>
            </a:prstGeom>
            <a:noFill/>
            <a:ln>
              <a:noFill/>
            </a:ln>
          </p:spPr>
        </p:pic>
        <p:pic>
          <p:nvPicPr>
            <p:cNvPr descr="Obraz zawierający tekst, Czcionka, Grafika, krąg&#10;&#10;Zawartość wygenerowana przez AI może być niepoprawna." id="61" name="Google Shape;61;p1"/>
            <p:cNvPicPr preferRelativeResize="0"/>
            <p:nvPr/>
          </p:nvPicPr>
          <p:blipFill rotWithShape="1">
            <a:blip r:embed="rId5">
              <a:alphaModFix/>
            </a:blip>
            <a:srcRect b="0" l="0" r="0" t="0"/>
            <a:stretch/>
          </p:blipFill>
          <p:spPr>
            <a:xfrm rot="-9926489">
              <a:off x="4026399" y="1924267"/>
              <a:ext cx="942807" cy="943421"/>
            </a:xfrm>
            <a:prstGeom prst="rtTriangle">
              <a:avLst/>
            </a:prstGeom>
            <a:noFill/>
            <a:ln>
              <a:noFill/>
            </a:ln>
          </p:spPr>
        </p:pic>
        <p:pic>
          <p:nvPicPr>
            <p:cNvPr descr="Obraz zawierający tekst, Czcionka, Grafika, krąg&#10;&#10;Zawartość wygenerowana przez AI może być niepoprawna." id="62" name="Google Shape;62;p1"/>
            <p:cNvPicPr preferRelativeResize="0"/>
            <p:nvPr/>
          </p:nvPicPr>
          <p:blipFill rotWithShape="1">
            <a:blip r:embed="rId5">
              <a:alphaModFix/>
            </a:blip>
            <a:srcRect b="0" l="0" r="0" t="41367"/>
            <a:stretch/>
          </p:blipFill>
          <p:spPr>
            <a:xfrm>
              <a:off x="1601147" y="741872"/>
              <a:ext cx="1048596" cy="615229"/>
            </a:xfrm>
            <a:prstGeom prst="rect">
              <a:avLst/>
            </a:prstGeom>
            <a:noFill/>
            <a:ln>
              <a:noFill/>
            </a:ln>
          </p:spPr>
        </p:pic>
      </p:grpSp>
      <p:sp>
        <p:nvSpPr>
          <p:cNvPr id="63" name="Google Shape;63;p1"/>
          <p:cNvSpPr txBox="1"/>
          <p:nvPr/>
        </p:nvSpPr>
        <p:spPr>
          <a:xfrm>
            <a:off x="7682400" y="4618850"/>
            <a:ext cx="1378500" cy="46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pl-PL" sz="600">
                <a:solidFill>
                  <a:srgbClr val="0E2841"/>
                </a:solidFill>
              </a:rPr>
              <a:t>© Copyright 2025 Ukraińska Akcja. </a:t>
            </a:r>
            <a:r>
              <a:rPr lang="pl-PL" sz="600" u="sng">
                <a:solidFill>
                  <a:srgbClr val="41A8F5"/>
                </a:solidFill>
                <a:hlinkClick r:id="rId6">
                  <a:extLst>
                    <a:ext uri="{A12FA001-AC4F-418D-AE19-62706E023703}">
                      <ahyp:hlinkClr val="tx"/>
                    </a:ext>
                  </a:extLst>
                </a:hlinkClick>
              </a:rPr>
              <a:t>https://ua.kik.waw.pl/kampania/</a:t>
            </a:r>
            <a:endParaRPr sz="600">
              <a:solidFill>
                <a:srgbClr val="0E2841"/>
              </a:solidFill>
            </a:endParaRPr>
          </a:p>
          <a:p>
            <a:pPr indent="0" lvl="0" marL="0" rtl="0" algn="l">
              <a:spcBef>
                <a:spcPts val="0"/>
              </a:spcBef>
              <a:spcAft>
                <a:spcPts val="0"/>
              </a:spcAft>
              <a:buNone/>
            </a:pPr>
            <a:r>
              <a:rPr lang="pl-PL" sz="600">
                <a:solidFill>
                  <a:srgbClr val="0E2841"/>
                </a:solidFill>
              </a:rPr>
              <a:t>Wszelkie prawa zastrzeżone</a:t>
            </a:r>
            <a:endParaRPr sz="600">
              <a:solidFill>
                <a:srgbClr val="0E284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3"/>
          <p:cNvSpPr txBox="1"/>
          <p:nvPr>
            <p:ph type="title"/>
          </p:nvPr>
        </p:nvSpPr>
        <p:spPr>
          <a:xfrm>
            <a:off x="311700" y="220650"/>
            <a:ext cx="81387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Kultura</a:t>
            </a:r>
            <a:endParaRPr b="1">
              <a:solidFill>
                <a:schemeClr val="accent1"/>
              </a:solidFill>
            </a:endParaRPr>
          </a:p>
        </p:txBody>
      </p:sp>
      <p:sp>
        <p:nvSpPr>
          <p:cNvPr id="119" name="Google Shape;119;p3"/>
          <p:cNvSpPr txBox="1"/>
          <p:nvPr>
            <p:ph idx="1" type="body"/>
          </p:nvPr>
        </p:nvSpPr>
        <p:spPr>
          <a:xfrm>
            <a:off x="239250" y="793350"/>
            <a:ext cx="8283600" cy="41292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652"/>
              <a:buFont typeface="Arial"/>
              <a:buNone/>
            </a:pPr>
            <a:r>
              <a:rPr lang="pl-PL" sz="1400">
                <a:solidFill>
                  <a:schemeClr val="dk1"/>
                </a:solidFill>
              </a:rPr>
              <a:t>Kultura: </a:t>
            </a:r>
            <a:r>
              <a:rPr i="1" lang="pl-PL" sz="1400">
                <a:solidFill>
                  <a:schemeClr val="dk1"/>
                </a:solidFill>
              </a:rPr>
              <a:t>sposób życia charakterystyczny dla danej zbiorowości, wszystko co ludzie "robią, </a:t>
            </a:r>
            <a:endParaRPr i="1" sz="1400">
              <a:solidFill>
                <a:schemeClr val="dk1"/>
              </a:solidFill>
            </a:endParaRPr>
          </a:p>
          <a:p>
            <a:pPr indent="0" lvl="0" marL="0" rtl="0" algn="l">
              <a:lnSpc>
                <a:spcPct val="115000"/>
              </a:lnSpc>
              <a:spcBef>
                <a:spcPts val="0"/>
              </a:spcBef>
              <a:spcAft>
                <a:spcPts val="0"/>
              </a:spcAft>
              <a:buClr>
                <a:schemeClr val="dk1"/>
              </a:buClr>
              <a:buSzPts val="652"/>
              <a:buFont typeface="Arial"/>
              <a:buNone/>
            </a:pPr>
            <a:r>
              <a:rPr i="1" lang="pl-PL" sz="1400">
                <a:solidFill>
                  <a:schemeClr val="dk1"/>
                </a:solidFill>
              </a:rPr>
              <a:t>myślą i posiadają" jako członkowie społeczeństwa czyli wzory działania, myślenia</a:t>
            </a:r>
            <a:endParaRPr i="1" sz="1400">
              <a:solidFill>
                <a:schemeClr val="dk1"/>
              </a:solidFill>
            </a:endParaRPr>
          </a:p>
          <a:p>
            <a:pPr indent="0" lvl="0" marL="0" rtl="0" algn="l">
              <a:lnSpc>
                <a:spcPct val="115000"/>
              </a:lnSpc>
              <a:spcBef>
                <a:spcPts val="0"/>
              </a:spcBef>
              <a:spcAft>
                <a:spcPts val="0"/>
              </a:spcAft>
              <a:buClr>
                <a:schemeClr val="dk1"/>
              </a:buClr>
              <a:buSzPts val="652"/>
              <a:buFont typeface="Arial"/>
              <a:buNone/>
            </a:pPr>
            <a:r>
              <a:rPr i="1" lang="pl-PL" sz="1400">
                <a:solidFill>
                  <a:schemeClr val="dk1"/>
                </a:solidFill>
              </a:rPr>
              <a:t>i wyposażenia materialnego.</a:t>
            </a:r>
            <a:r>
              <a:rPr lang="pl-PL" sz="1400">
                <a:solidFill>
                  <a:schemeClr val="dk1"/>
                </a:solidFill>
              </a:rPr>
              <a:t> (Piotr Sztompka, Socjologia, Znak, Kraków 2002, s. 255)</a:t>
            </a:r>
            <a:endParaRPr sz="1400"/>
          </a:p>
          <a:p>
            <a:pPr indent="-285750" lvl="0" marL="285750" rtl="0" algn="l">
              <a:lnSpc>
                <a:spcPct val="115000"/>
              </a:lnSpc>
              <a:spcBef>
                <a:spcPts val="1000"/>
              </a:spcBef>
              <a:spcAft>
                <a:spcPts val="0"/>
              </a:spcAft>
              <a:buClr>
                <a:schemeClr val="dk1"/>
              </a:buClr>
              <a:buSzPts val="1400"/>
              <a:buFont typeface="Noto Sans Symbols"/>
              <a:buChar char="▪"/>
            </a:pPr>
            <a:r>
              <a:rPr lang="pl-PL" sz="1400">
                <a:solidFill>
                  <a:schemeClr val="dk1"/>
                </a:solidFill>
              </a:rPr>
              <a:t>Jest związana z postawami, wartościami, przekonaniami, normami, zachowaniami: W jakim wieku brać ślub? Jaki status w rodzinie ma osoba najstarsza? Jaką pozycje może zajmować w społeczeństwie ma kobieta? Kiedy i jakie emocje emocje można okazywać ? Czy należy dbać o środowisko? Małżeństwa aranżowane czy miłość romantyczna?</a:t>
            </a:r>
            <a:endParaRPr sz="1400"/>
          </a:p>
          <a:p>
            <a:pPr indent="-285750" lvl="0" marL="285750" rtl="0" algn="l">
              <a:lnSpc>
                <a:spcPct val="115000"/>
              </a:lnSpc>
              <a:spcBef>
                <a:spcPts val="1200"/>
              </a:spcBef>
              <a:spcAft>
                <a:spcPts val="0"/>
              </a:spcAft>
              <a:buClr>
                <a:schemeClr val="dk1"/>
              </a:buClr>
              <a:buSzPts val="1400"/>
              <a:buFont typeface="Noto Sans Symbols"/>
              <a:buChar char="▪"/>
            </a:pPr>
            <a:r>
              <a:rPr lang="pl-PL" sz="1400">
                <a:solidFill>
                  <a:schemeClr val="dk1"/>
                </a:solidFill>
              </a:rPr>
              <a:t>Elementy uśrednione: nie każdy chce te zasady respektować w takim samym stopniu, kultura opisuje ogólną tendencję, nie są to zachowania „każdego”, nie mają tak „wszyscy”.</a:t>
            </a:r>
            <a:endParaRPr sz="1400"/>
          </a:p>
          <a:p>
            <a:pPr indent="-285750" lvl="0" marL="285750" rtl="0" algn="l">
              <a:lnSpc>
                <a:spcPct val="115000"/>
              </a:lnSpc>
              <a:spcBef>
                <a:spcPts val="1200"/>
              </a:spcBef>
              <a:spcAft>
                <a:spcPts val="0"/>
              </a:spcAft>
              <a:buClr>
                <a:schemeClr val="dk1"/>
              </a:buClr>
              <a:buSzPts val="1400"/>
              <a:buFont typeface="Noto Sans Symbols"/>
              <a:buChar char="▪"/>
            </a:pPr>
            <a:r>
              <a:rPr lang="pl-PL" sz="1400">
                <a:solidFill>
                  <a:schemeClr val="dk1"/>
                </a:solidFill>
              </a:rPr>
              <a:t>Jest systemem – stanowi określony zbiór zasad, które zapewniają grupie spójność i utożsamienie się z nią;</a:t>
            </a:r>
            <a:endParaRPr sz="1400"/>
          </a:p>
          <a:p>
            <a:pPr indent="-285750" lvl="0" marL="285750" rtl="0" algn="l">
              <a:lnSpc>
                <a:spcPct val="115000"/>
              </a:lnSpc>
              <a:spcBef>
                <a:spcPts val="1200"/>
              </a:spcBef>
              <a:spcAft>
                <a:spcPts val="0"/>
              </a:spcAft>
              <a:buClr>
                <a:schemeClr val="dk1"/>
              </a:buClr>
              <a:buSzPts val="1400"/>
              <a:buFont typeface="Noto Sans Symbols"/>
              <a:buChar char="▪"/>
            </a:pPr>
            <a:r>
              <a:rPr lang="pl-PL" sz="1400">
                <a:solidFill>
                  <a:schemeClr val="dk1"/>
                </a:solidFill>
              </a:rPr>
              <a:t>Jest trwała, ale może ulegać przekształceniom np. z biegiem czasu lub pod wpływem czynników zewnętrznych.</a:t>
            </a:r>
            <a:endParaRPr sz="1400">
              <a:solidFill>
                <a:schemeClr val="dk1"/>
              </a:solidFill>
            </a:endParaRPr>
          </a:p>
          <a:p>
            <a:pPr indent="0" lvl="0" marL="457200" rtl="0" algn="l">
              <a:lnSpc>
                <a:spcPct val="115000"/>
              </a:lnSpc>
              <a:spcBef>
                <a:spcPts val="1200"/>
              </a:spcBef>
              <a:spcAft>
                <a:spcPts val="0"/>
              </a:spcAft>
              <a:buClr>
                <a:schemeClr val="dk1"/>
              </a:buClr>
              <a:buSzPts val="1100"/>
              <a:buFont typeface="Arial"/>
              <a:buNone/>
            </a:pPr>
            <a:r>
              <a:t/>
            </a:r>
            <a:endParaRPr sz="6668"/>
          </a:p>
          <a:p>
            <a:pPr indent="0" lvl="0" marL="457200" rtl="0" algn="l">
              <a:lnSpc>
                <a:spcPct val="115000"/>
              </a:lnSpc>
              <a:spcBef>
                <a:spcPts val="0"/>
              </a:spcBef>
              <a:spcAft>
                <a:spcPts val="0"/>
              </a:spcAft>
              <a:buClr>
                <a:schemeClr val="dk1"/>
              </a:buClr>
              <a:buSzPts val="1100"/>
              <a:buFont typeface="Arial"/>
              <a:buNone/>
            </a:pPr>
            <a:r>
              <a:t/>
            </a:r>
            <a:endParaRPr sz="2700"/>
          </a:p>
          <a:p>
            <a:pPr indent="0" lvl="0" marL="457200" rtl="0" algn="l">
              <a:lnSpc>
                <a:spcPct val="115000"/>
              </a:lnSpc>
              <a:spcBef>
                <a:spcPts val="0"/>
              </a:spcBef>
              <a:spcAft>
                <a:spcPts val="0"/>
              </a:spcAft>
              <a:buClr>
                <a:schemeClr val="dk1"/>
              </a:buClr>
              <a:buSzPts val="1100"/>
              <a:buFont typeface="Arial"/>
              <a:buNone/>
            </a:pPr>
            <a:r>
              <a:t/>
            </a:r>
            <a:endParaRPr sz="2700"/>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4"/>
          <p:cNvSpPr txBox="1"/>
          <p:nvPr>
            <p:ph type="title"/>
          </p:nvPr>
        </p:nvSpPr>
        <p:spPr>
          <a:xfrm>
            <a:off x="311700" y="2206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Różnice kulturowe – wartości</a:t>
            </a:r>
            <a:endParaRPr b="1">
              <a:solidFill>
                <a:schemeClr val="accent1"/>
              </a:solidFill>
            </a:endParaRPr>
          </a:p>
        </p:txBody>
      </p:sp>
      <p:sp>
        <p:nvSpPr>
          <p:cNvPr id="125" name="Google Shape;125;p4"/>
          <p:cNvSpPr txBox="1"/>
          <p:nvPr>
            <p:ph idx="1" type="body"/>
          </p:nvPr>
        </p:nvSpPr>
        <p:spPr>
          <a:xfrm>
            <a:off x="0" y="905525"/>
            <a:ext cx="4729200" cy="37605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SzPts val="1600"/>
              <a:buChar char="●"/>
            </a:pPr>
            <a:r>
              <a:rPr lang="pl-PL" sz="1600"/>
              <a:t>To, co jest dla ludzi ważne. </a:t>
            </a:r>
            <a:endParaRPr sz="1600"/>
          </a:p>
          <a:p>
            <a:pPr indent="-330200" lvl="0" marL="457200" rtl="0" algn="l">
              <a:lnSpc>
                <a:spcPct val="115000"/>
              </a:lnSpc>
              <a:spcBef>
                <a:spcPts val="1000"/>
              </a:spcBef>
              <a:spcAft>
                <a:spcPts val="0"/>
              </a:spcAft>
              <a:buSzPts val="1600"/>
              <a:buChar char="●"/>
            </a:pPr>
            <a:r>
              <a:rPr lang="pl-PL" sz="1600"/>
              <a:t>Jakie motywacje kierują danym zachowaniem? Przykłady: szacunek do starszych, życzliwość (troska o dobro najbliższych), niezależność w myśleniu i działaniu, władza (status i prestiż, kontrola i dominacja nad innymi ludźmi oraz zasobami), przywiązanie do tradycji i religii.</a:t>
            </a:r>
            <a:endParaRPr sz="1600"/>
          </a:p>
          <a:p>
            <a:pPr indent="-330200" lvl="0" marL="457200" rtl="0" algn="l">
              <a:lnSpc>
                <a:spcPct val="115000"/>
              </a:lnSpc>
              <a:spcBef>
                <a:spcPts val="1000"/>
              </a:spcBef>
              <a:spcAft>
                <a:spcPts val="0"/>
              </a:spcAft>
              <a:buSzPts val="1600"/>
              <a:buChar char="●"/>
            </a:pPr>
            <a:r>
              <a:rPr lang="pl-PL" sz="1600"/>
              <a:t>Czy w danej kulturze ważniejsza jest równość czy hierarchia?</a:t>
            </a:r>
            <a:endParaRPr sz="1600"/>
          </a:p>
          <a:p>
            <a:pPr indent="-330200" lvl="0" marL="457200" rtl="0" algn="l">
              <a:lnSpc>
                <a:spcPct val="115000"/>
              </a:lnSpc>
              <a:spcBef>
                <a:spcPts val="1000"/>
              </a:spcBef>
              <a:spcAft>
                <a:spcPts val="0"/>
              </a:spcAft>
              <a:buSzPts val="1600"/>
              <a:buChar char="●"/>
            </a:pPr>
            <a:r>
              <a:rPr lang="pl-PL" sz="1600"/>
              <a:t>Czy ważniejsza jest indywidualizm (niezależność), a może kolektywizm?</a:t>
            </a:r>
            <a:endParaRPr sz="1600"/>
          </a:p>
        </p:txBody>
      </p:sp>
      <p:sp>
        <p:nvSpPr>
          <p:cNvPr id="126" name="Google Shape;126;p4"/>
          <p:cNvSpPr txBox="1"/>
          <p:nvPr/>
        </p:nvSpPr>
        <p:spPr>
          <a:xfrm>
            <a:off x="4926050" y="4485850"/>
            <a:ext cx="41232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800"/>
              <a:buFont typeface="Arial"/>
              <a:buNone/>
            </a:pPr>
            <a:r>
              <a:rPr b="0" i="0" lang="pl-PL" sz="600" u="none" cap="none" strike="noStrike">
                <a:solidFill>
                  <a:schemeClr val="dk1"/>
                </a:solidFill>
                <a:latin typeface="Raleway Medium"/>
                <a:ea typeface="Raleway Medium"/>
                <a:cs typeface="Raleway Medium"/>
                <a:sym typeface="Raleway Medium"/>
              </a:rPr>
              <a:t>Cieciuch, J. (2011). Polska adaptacja Portretowego Kwestionariusza Wartości Shaloma Schwartza. </a:t>
            </a:r>
            <a:r>
              <a:rPr b="0" i="1" lang="pl-PL" sz="600" u="none" cap="none" strike="noStrike">
                <a:solidFill>
                  <a:schemeClr val="dk1"/>
                </a:solidFill>
                <a:latin typeface="Raleway Medium"/>
                <a:ea typeface="Raleway Medium"/>
                <a:cs typeface="Raleway Medium"/>
                <a:sym typeface="Raleway Medium"/>
              </a:rPr>
              <a:t>Czasopismo Psychologiczne</a:t>
            </a:r>
            <a:r>
              <a:rPr b="0" i="0" lang="pl-PL" sz="600" u="none" cap="none" strike="noStrike">
                <a:solidFill>
                  <a:schemeClr val="dk1"/>
                </a:solidFill>
                <a:latin typeface="Raleway Medium"/>
                <a:ea typeface="Raleway Medium"/>
                <a:cs typeface="Raleway Medium"/>
                <a:sym typeface="Raleway Medium"/>
              </a:rPr>
              <a:t>, 17(2), 251–262. [online] </a:t>
            </a:r>
            <a:r>
              <a:rPr b="0" i="0" lang="pl-PL" sz="600" u="sng" cap="none" strike="noStrike">
                <a:solidFill>
                  <a:schemeClr val="hlink"/>
                </a:solidFill>
                <a:latin typeface="Raleway Medium"/>
                <a:ea typeface="Raleway Medium"/>
                <a:cs typeface="Raleway Medium"/>
                <a:sym typeface="Raleway Medium"/>
                <a:hlinkClick r:id="rId3"/>
              </a:rPr>
              <a:t>https://czasopismopsychologiczne.pl/files/articles/2011-17-polska-adaptacja-portretowego-kwestionariusza-wartoci-shaloma-schwartza.pdf</a:t>
            </a:r>
            <a:r>
              <a:rPr b="0" i="0" lang="pl-PL" sz="600" u="none" cap="none" strike="noStrike">
                <a:solidFill>
                  <a:schemeClr val="dk1"/>
                </a:solidFill>
                <a:latin typeface="Raleway Medium"/>
                <a:ea typeface="Raleway Medium"/>
                <a:cs typeface="Raleway Medium"/>
                <a:sym typeface="Raleway Medium"/>
              </a:rPr>
              <a:t> [dostęp: 17 września 2025].</a:t>
            </a:r>
            <a:endParaRPr b="0" i="0" sz="600" u="none" cap="none" strike="noStrike">
              <a:solidFill>
                <a:srgbClr val="000000"/>
              </a:solidFill>
              <a:latin typeface="Raleway Medium"/>
              <a:ea typeface="Raleway Medium"/>
              <a:cs typeface="Raleway Medium"/>
              <a:sym typeface="Raleway Medium"/>
            </a:endParaRPr>
          </a:p>
        </p:txBody>
      </p:sp>
      <p:pic>
        <p:nvPicPr>
          <p:cNvPr id="127" name="Google Shape;127;p4"/>
          <p:cNvPicPr preferRelativeResize="0"/>
          <p:nvPr>
            <p:ph idx="2" type="pic"/>
          </p:nvPr>
        </p:nvPicPr>
        <p:blipFill rotWithShape="1">
          <a:blip r:embed="rId4">
            <a:alphaModFix/>
          </a:blip>
          <a:srcRect b="-4588" l="0" r="0" t="4589"/>
          <a:stretch/>
        </p:blipFill>
        <p:spPr>
          <a:xfrm>
            <a:off x="5020975" y="905527"/>
            <a:ext cx="3760500" cy="3760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Różnice kulturowe – normy</a:t>
            </a:r>
            <a:endParaRPr b="1">
              <a:solidFill>
                <a:schemeClr val="accent1"/>
              </a:solidFill>
            </a:endParaRPr>
          </a:p>
        </p:txBody>
      </p:sp>
      <p:sp>
        <p:nvSpPr>
          <p:cNvPr id="133" name="Google Shape;133;p5"/>
          <p:cNvSpPr txBox="1"/>
          <p:nvPr>
            <p:ph idx="1" type="body"/>
          </p:nvPr>
        </p:nvSpPr>
        <p:spPr>
          <a:xfrm>
            <a:off x="1214550" y="1264700"/>
            <a:ext cx="6714900" cy="3416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SzPct val="26931"/>
              <a:buNone/>
            </a:pPr>
            <a:r>
              <a:rPr lang="pl-PL" sz="6683"/>
              <a:t>To, w jaki sposób „należy” zachować się w danej sytuacji. </a:t>
            </a:r>
            <a:endParaRPr sz="6883"/>
          </a:p>
          <a:p>
            <a:pPr indent="0" lvl="0" marL="0" rtl="0" algn="l">
              <a:lnSpc>
                <a:spcPct val="115000"/>
              </a:lnSpc>
              <a:spcBef>
                <a:spcPts val="1200"/>
              </a:spcBef>
              <a:spcAft>
                <a:spcPts val="0"/>
              </a:spcAft>
              <a:buSzPct val="26931"/>
              <a:buNone/>
            </a:pPr>
            <a:r>
              <a:rPr lang="pl-PL" sz="6683"/>
              <a:t>Przykłady: </a:t>
            </a:r>
            <a:endParaRPr sz="6883"/>
          </a:p>
          <a:p>
            <a:pPr indent="0" lvl="0" marL="0" rtl="0" algn="l">
              <a:lnSpc>
                <a:spcPct val="115000"/>
              </a:lnSpc>
              <a:spcBef>
                <a:spcPts val="1200"/>
              </a:spcBef>
              <a:spcAft>
                <a:spcPts val="0"/>
              </a:spcAft>
              <a:buSzPct val="26931"/>
              <a:buNone/>
            </a:pPr>
            <a:r>
              <a:rPr b="1" lang="pl-PL" sz="6683"/>
              <a:t>wartość</a:t>
            </a:r>
            <a:r>
              <a:rPr lang="pl-PL" sz="6683"/>
              <a:t>: osoby starsze w społeczeństwie </a:t>
            </a:r>
            <a:endParaRPr sz="6883"/>
          </a:p>
          <a:p>
            <a:pPr indent="0" lvl="0" marL="0" rtl="0" algn="l">
              <a:lnSpc>
                <a:spcPct val="115000"/>
              </a:lnSpc>
              <a:spcBef>
                <a:spcPts val="1200"/>
              </a:spcBef>
              <a:spcAft>
                <a:spcPts val="0"/>
              </a:spcAft>
              <a:buSzPct val="26931"/>
              <a:buNone/>
            </a:pPr>
            <a:r>
              <a:rPr lang="pl-PL" sz="6683"/>
              <a:t>	→ </a:t>
            </a:r>
            <a:r>
              <a:rPr b="1" lang="pl-PL" sz="6683"/>
              <a:t>norma</a:t>
            </a:r>
            <a:r>
              <a:rPr lang="pl-PL" sz="6683"/>
              <a:t>: szacunek do starszych </a:t>
            </a:r>
            <a:endParaRPr sz="6883"/>
          </a:p>
          <a:p>
            <a:pPr indent="0" lvl="0" marL="0" rtl="0" algn="l">
              <a:lnSpc>
                <a:spcPct val="115000"/>
              </a:lnSpc>
              <a:spcBef>
                <a:spcPts val="1200"/>
              </a:spcBef>
              <a:spcAft>
                <a:spcPts val="0"/>
              </a:spcAft>
              <a:buSzPct val="26931"/>
              <a:buNone/>
            </a:pPr>
            <a:r>
              <a:rPr lang="pl-PL" sz="6683"/>
              <a:t>		→ </a:t>
            </a:r>
            <a:r>
              <a:rPr b="1" lang="pl-PL" sz="6683"/>
              <a:t>praktyka</a:t>
            </a:r>
            <a:r>
              <a:rPr lang="pl-PL" sz="6683"/>
              <a:t>: ustępowanie miejsca w komunikacji </a:t>
            </a:r>
            <a:endParaRPr sz="6883"/>
          </a:p>
          <a:p>
            <a:pPr indent="0" lvl="0" marL="0" rtl="0" algn="l">
              <a:lnSpc>
                <a:spcPct val="115000"/>
              </a:lnSpc>
              <a:spcBef>
                <a:spcPts val="1200"/>
              </a:spcBef>
              <a:spcAft>
                <a:spcPts val="0"/>
              </a:spcAft>
              <a:buSzPct val="26931"/>
              <a:buNone/>
            </a:pPr>
            <a:r>
              <a:rPr b="1" lang="pl-PL" sz="6683"/>
              <a:t>wartość</a:t>
            </a:r>
            <a:r>
              <a:rPr lang="pl-PL" sz="6683"/>
              <a:t>: tradycja </a:t>
            </a:r>
            <a:endParaRPr sz="6883"/>
          </a:p>
          <a:p>
            <a:pPr indent="0" lvl="0" marL="0" rtl="0" algn="l">
              <a:lnSpc>
                <a:spcPct val="115000"/>
              </a:lnSpc>
              <a:spcBef>
                <a:spcPts val="1200"/>
              </a:spcBef>
              <a:spcAft>
                <a:spcPts val="0"/>
              </a:spcAft>
              <a:buSzPct val="26931"/>
              <a:buNone/>
            </a:pPr>
            <a:r>
              <a:rPr lang="pl-PL" sz="6683"/>
              <a:t>	→ </a:t>
            </a:r>
            <a:r>
              <a:rPr b="1" lang="pl-PL" sz="6683"/>
              <a:t>norma</a:t>
            </a:r>
            <a:r>
              <a:rPr lang="pl-PL" sz="6683"/>
              <a:t>: szacunek dla dawnych obyczajów </a:t>
            </a:r>
            <a:endParaRPr sz="6883"/>
          </a:p>
          <a:p>
            <a:pPr indent="0" lvl="0" marL="0" rtl="0" algn="l">
              <a:lnSpc>
                <a:spcPct val="115000"/>
              </a:lnSpc>
              <a:spcBef>
                <a:spcPts val="1200"/>
              </a:spcBef>
              <a:spcAft>
                <a:spcPts val="0"/>
              </a:spcAft>
              <a:buSzPct val="26931"/>
              <a:buNone/>
            </a:pPr>
            <a:r>
              <a:rPr lang="pl-PL" sz="6683"/>
              <a:t>		→ </a:t>
            </a:r>
            <a:r>
              <a:rPr b="1" lang="pl-PL" sz="6683"/>
              <a:t>praktyka</a:t>
            </a:r>
            <a:r>
              <a:rPr lang="pl-PL" sz="6683"/>
              <a:t>: sposób obchodzenia świąt</a:t>
            </a:r>
            <a:endParaRPr sz="6883"/>
          </a:p>
          <a:p>
            <a:pPr indent="0" lvl="0" marL="457200" rtl="0" algn="l">
              <a:lnSpc>
                <a:spcPct val="115000"/>
              </a:lnSpc>
              <a:spcBef>
                <a:spcPts val="0"/>
              </a:spcBef>
              <a:spcAft>
                <a:spcPts val="0"/>
              </a:spcAft>
              <a:buClr>
                <a:schemeClr val="dk1"/>
              </a:buClr>
              <a:buSzPct val="40740"/>
              <a:buFont typeface="Arial"/>
              <a:buNone/>
            </a:pPr>
            <a:r>
              <a:t/>
            </a:r>
            <a:endParaRPr sz="2700"/>
          </a:p>
          <a:p>
            <a:pPr indent="0" lvl="0" marL="457200" rtl="0" algn="l">
              <a:lnSpc>
                <a:spcPct val="115000"/>
              </a:lnSpc>
              <a:spcBef>
                <a:spcPts val="0"/>
              </a:spcBef>
              <a:spcAft>
                <a:spcPts val="0"/>
              </a:spcAft>
              <a:buClr>
                <a:schemeClr val="dk1"/>
              </a:buClr>
              <a:buSzPct val="40740"/>
              <a:buFont typeface="Arial"/>
              <a:buNone/>
            </a:pPr>
            <a:r>
              <a:t/>
            </a:r>
            <a:endParaRPr sz="2700"/>
          </a:p>
          <a:p>
            <a:pPr indent="0" lvl="0" marL="457200" rtl="0" algn="l">
              <a:lnSpc>
                <a:spcPct val="115000"/>
              </a:lnSpc>
              <a:spcBef>
                <a:spcPts val="0"/>
              </a:spcBef>
              <a:spcAft>
                <a:spcPts val="0"/>
              </a:spcAft>
              <a:buClr>
                <a:schemeClr val="dk1"/>
              </a:buClr>
              <a:buSzPct val="4074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ct val="40740"/>
              <a:buFont typeface="Arial"/>
              <a:buNone/>
            </a:pPr>
            <a:r>
              <a:t/>
            </a:r>
            <a:endParaRPr sz="2700">
              <a:solidFill>
                <a:schemeClr val="dk1"/>
              </a:solidFill>
            </a:endParaRPr>
          </a:p>
          <a:p>
            <a:pPr indent="0" lvl="0" marL="457200" rtl="0" algn="l">
              <a:lnSpc>
                <a:spcPct val="115000"/>
              </a:lnSpc>
              <a:spcBef>
                <a:spcPts val="0"/>
              </a:spcBef>
              <a:spcAft>
                <a:spcPts val="0"/>
              </a:spcAft>
              <a:buClr>
                <a:schemeClr val="dk1"/>
              </a:buClr>
              <a:buSzPct val="91666"/>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91666"/>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91666"/>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91666"/>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91666"/>
              <a:buFont typeface="Arial"/>
              <a:buNone/>
            </a:pPr>
            <a:r>
              <a:t/>
            </a:r>
            <a:endParaRPr sz="1200">
              <a:solidFill>
                <a:schemeClr val="dk1"/>
              </a:solidFill>
            </a:endParaRPr>
          </a:p>
          <a:p>
            <a:pPr indent="0" lvl="0" marL="457200" rtl="0" algn="l">
              <a:lnSpc>
                <a:spcPct val="115000"/>
              </a:lnSpc>
              <a:spcBef>
                <a:spcPts val="0"/>
              </a:spcBef>
              <a:spcAft>
                <a:spcPts val="0"/>
              </a:spcAft>
              <a:buClr>
                <a:schemeClr val="dk1"/>
              </a:buClr>
              <a:buSzPct val="61110"/>
              <a:buFont typeface="Arial"/>
              <a:buNone/>
            </a:pPr>
            <a:r>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Polska</a:t>
            </a:r>
            <a:endParaRPr b="1">
              <a:solidFill>
                <a:schemeClr val="accent1"/>
              </a:solidFill>
            </a:endParaRPr>
          </a:p>
        </p:txBody>
      </p:sp>
      <p:sp>
        <p:nvSpPr>
          <p:cNvPr id="139" name="Google Shape;139;p6"/>
          <p:cNvSpPr txBox="1"/>
          <p:nvPr>
            <p:ph idx="1" type="body"/>
          </p:nvPr>
        </p:nvSpPr>
        <p:spPr>
          <a:xfrm>
            <a:off x="467050" y="1017725"/>
            <a:ext cx="4143900" cy="3756000"/>
          </a:xfrm>
          <a:prstGeom prst="rect">
            <a:avLst/>
          </a:prstGeom>
          <a:noFill/>
          <a:ln>
            <a:noFill/>
          </a:ln>
        </p:spPr>
        <p:txBody>
          <a:bodyPr anchorCtr="0" anchor="t" bIns="91425" lIns="91425" spcFirstLastPara="1" rIns="91425" wrap="square" tIns="91425">
            <a:noAutofit/>
          </a:bodyPr>
          <a:lstStyle/>
          <a:p>
            <a:pPr indent="-274483" lvl="0" marL="285750" rtl="0" algn="l">
              <a:lnSpc>
                <a:spcPct val="100000"/>
              </a:lnSpc>
              <a:spcBef>
                <a:spcPts val="0"/>
              </a:spcBef>
              <a:spcAft>
                <a:spcPts val="0"/>
              </a:spcAft>
              <a:buSzPts val="1623"/>
              <a:buFont typeface="Noto Sans Symbols"/>
              <a:buChar char="●"/>
            </a:pPr>
            <a:r>
              <a:rPr lang="pl-PL" sz="1600"/>
              <a:t>stół Wigilijny i choinka</a:t>
            </a:r>
            <a:endParaRPr sz="1600"/>
          </a:p>
          <a:p>
            <a:pPr indent="-274484" lvl="0" marL="285750" rtl="0" algn="l">
              <a:lnSpc>
                <a:spcPct val="100000"/>
              </a:lnSpc>
              <a:spcBef>
                <a:spcPts val="1000"/>
              </a:spcBef>
              <a:spcAft>
                <a:spcPts val="0"/>
              </a:spcAft>
              <a:buSzPts val="1623"/>
              <a:buFont typeface="Noto Sans Symbols"/>
              <a:buChar char="●"/>
            </a:pPr>
            <a:r>
              <a:rPr lang="pl-PL" sz="1600"/>
              <a:t>procesja Bożego Ciała po ulicach miasta</a:t>
            </a:r>
            <a:endParaRPr/>
          </a:p>
          <a:p>
            <a:pPr indent="-274484" lvl="0" marL="285750" rtl="0" algn="l">
              <a:lnSpc>
                <a:spcPct val="100000"/>
              </a:lnSpc>
              <a:spcBef>
                <a:spcPts val="1200"/>
              </a:spcBef>
              <a:spcAft>
                <a:spcPts val="0"/>
              </a:spcAft>
              <a:buSzPts val="1623"/>
              <a:buFont typeface="Noto Sans Symbols"/>
              <a:buChar char="●"/>
            </a:pPr>
            <a:r>
              <a:rPr lang="pl-PL" sz="1600"/>
              <a:t>uścisk dłoni</a:t>
            </a:r>
            <a:endParaRPr/>
          </a:p>
          <a:p>
            <a:pPr indent="-274484" lvl="0" marL="285750" rtl="0" algn="l">
              <a:lnSpc>
                <a:spcPct val="100000"/>
              </a:lnSpc>
              <a:spcBef>
                <a:spcPts val="1200"/>
              </a:spcBef>
              <a:spcAft>
                <a:spcPts val="0"/>
              </a:spcAft>
              <a:buSzPts val="1623"/>
              <a:buFont typeface="Noto Sans Symbols"/>
              <a:buChar char="●"/>
            </a:pPr>
            <a:r>
              <a:rPr lang="pl-PL" sz="1600"/>
              <a:t>„Solidarność” </a:t>
            </a:r>
            <a:endParaRPr/>
          </a:p>
          <a:p>
            <a:pPr indent="-274484" lvl="0" marL="285750" rtl="0" algn="l">
              <a:lnSpc>
                <a:spcPct val="100000"/>
              </a:lnSpc>
              <a:spcBef>
                <a:spcPts val="1200"/>
              </a:spcBef>
              <a:spcAft>
                <a:spcPts val="0"/>
              </a:spcAft>
              <a:buSzPts val="1623"/>
              <a:buFont typeface="Noto Sans Symbols"/>
              <a:buChar char="●"/>
            </a:pPr>
            <a:r>
              <a:rPr lang="pl-PL" sz="1600"/>
              <a:t>Wysoka pozycja kobiet w Polsce - możliwe kariery kobiet</a:t>
            </a:r>
            <a:endParaRPr/>
          </a:p>
          <a:p>
            <a:pPr indent="-274484" lvl="0" marL="285750" rtl="0" algn="l">
              <a:lnSpc>
                <a:spcPct val="100000"/>
              </a:lnSpc>
              <a:spcBef>
                <a:spcPts val="1200"/>
              </a:spcBef>
              <a:spcAft>
                <a:spcPts val="0"/>
              </a:spcAft>
              <a:buSzPts val="1623"/>
              <a:buFont typeface="Noto Sans Symbols"/>
              <a:buChar char="●"/>
            </a:pPr>
            <a:r>
              <a:rPr lang="pl-PL" sz="1600"/>
              <a:t>Chopin </a:t>
            </a:r>
            <a:endParaRPr/>
          </a:p>
          <a:p>
            <a:pPr indent="-274484" lvl="0" marL="285750" rtl="0" algn="l">
              <a:lnSpc>
                <a:spcPct val="100000"/>
              </a:lnSpc>
              <a:spcBef>
                <a:spcPts val="1200"/>
              </a:spcBef>
              <a:spcAft>
                <a:spcPts val="0"/>
              </a:spcAft>
              <a:buSzPts val="1623"/>
              <a:buFont typeface="Noto Sans Symbols"/>
              <a:buChar char="●"/>
            </a:pPr>
            <a:r>
              <a:rPr lang="pl-PL" sz="1600"/>
              <a:t>pierogi</a:t>
            </a:r>
            <a:endParaRPr/>
          </a:p>
          <a:p>
            <a:pPr indent="-274484" lvl="0" marL="285750" rtl="0" algn="l">
              <a:lnSpc>
                <a:spcPct val="100000"/>
              </a:lnSpc>
              <a:spcBef>
                <a:spcPts val="1200"/>
              </a:spcBef>
              <a:spcAft>
                <a:spcPts val="1200"/>
              </a:spcAft>
              <a:buSzPts val="1623"/>
              <a:buFont typeface="Noto Sans Symbols"/>
              <a:buChar char="●"/>
            </a:pPr>
            <a:r>
              <a:rPr lang="pl-PL" sz="1600"/>
              <a:t>Gość w dom, Bóg w dom - czy tak jest? Dyskusja</a:t>
            </a:r>
            <a:endParaRPr sz="2700"/>
          </a:p>
        </p:txBody>
      </p:sp>
      <p:pic>
        <p:nvPicPr>
          <p:cNvPr id="140" name="Google Shape;140;p6"/>
          <p:cNvPicPr preferRelativeResize="0"/>
          <p:nvPr/>
        </p:nvPicPr>
        <p:blipFill rotWithShape="1">
          <a:blip r:embed="rId3">
            <a:alphaModFix/>
          </a:blip>
          <a:srcRect b="0" l="0" r="0" t="0"/>
          <a:stretch/>
        </p:blipFill>
        <p:spPr>
          <a:xfrm>
            <a:off x="7470375" y="2955700"/>
            <a:ext cx="1197325" cy="1197325"/>
          </a:xfrm>
          <a:prstGeom prst="rect">
            <a:avLst/>
          </a:prstGeom>
          <a:noFill/>
          <a:ln>
            <a:noFill/>
          </a:ln>
          <a:effectLst>
            <a:outerShdw blurRad="57150" rotWithShape="0" algn="bl" dir="5400000" dist="19050">
              <a:srgbClr val="000000">
                <a:alpha val="49803"/>
              </a:srgbClr>
            </a:outerShdw>
          </a:effectLst>
        </p:spPr>
      </p:pic>
      <p:pic>
        <p:nvPicPr>
          <p:cNvPr id="141" name="Google Shape;141;p6"/>
          <p:cNvPicPr preferRelativeResize="0"/>
          <p:nvPr/>
        </p:nvPicPr>
        <p:blipFill rotWithShape="1">
          <a:blip r:embed="rId4">
            <a:alphaModFix/>
          </a:blip>
          <a:srcRect b="0" l="0" r="0" t="0"/>
          <a:stretch/>
        </p:blipFill>
        <p:spPr>
          <a:xfrm>
            <a:off x="4355726" y="1982700"/>
            <a:ext cx="1289600" cy="1295350"/>
          </a:xfrm>
          <a:prstGeom prst="rect">
            <a:avLst/>
          </a:prstGeom>
          <a:noFill/>
          <a:ln>
            <a:noFill/>
          </a:ln>
          <a:effectLst>
            <a:outerShdw blurRad="57150" rotWithShape="0" algn="bl" dir="5400000" dist="19050">
              <a:srgbClr val="000000">
                <a:alpha val="49803"/>
              </a:srgbClr>
            </a:outerShdw>
          </a:effectLst>
        </p:spPr>
      </p:pic>
      <p:pic>
        <p:nvPicPr>
          <p:cNvPr id="142" name="Google Shape;142;p6"/>
          <p:cNvPicPr preferRelativeResize="0"/>
          <p:nvPr/>
        </p:nvPicPr>
        <p:blipFill rotWithShape="1">
          <a:blip r:embed="rId5">
            <a:alphaModFix/>
          </a:blip>
          <a:srcRect b="0" l="0" r="0" t="0"/>
          <a:stretch/>
        </p:blipFill>
        <p:spPr>
          <a:xfrm>
            <a:off x="5789888" y="3131550"/>
            <a:ext cx="1367376" cy="1642300"/>
          </a:xfrm>
          <a:prstGeom prst="rect">
            <a:avLst/>
          </a:prstGeom>
          <a:noFill/>
          <a:ln>
            <a:noFill/>
          </a:ln>
          <a:effectLst>
            <a:outerShdw blurRad="57150" rotWithShape="0" algn="bl" dir="5400000" dist="19050">
              <a:srgbClr val="000000">
                <a:alpha val="49803"/>
              </a:srgbClr>
            </a:outerShdw>
          </a:effectLst>
        </p:spPr>
      </p:pic>
      <p:pic>
        <p:nvPicPr>
          <p:cNvPr id="143" name="Google Shape;143;p6"/>
          <p:cNvPicPr preferRelativeResize="0"/>
          <p:nvPr/>
        </p:nvPicPr>
        <p:blipFill rotWithShape="1">
          <a:blip r:embed="rId6">
            <a:alphaModFix/>
          </a:blip>
          <a:srcRect b="0" l="0" r="0" t="0"/>
          <a:stretch/>
        </p:blipFill>
        <p:spPr>
          <a:xfrm>
            <a:off x="5889749" y="344225"/>
            <a:ext cx="1471600" cy="1870700"/>
          </a:xfrm>
          <a:prstGeom prst="rect">
            <a:avLst/>
          </a:prstGeom>
          <a:noFill/>
          <a:ln>
            <a:noFill/>
          </a:ln>
          <a:effectLst>
            <a:outerShdw blurRad="57150" rotWithShape="0" algn="bl" dir="5400000" dist="19050">
              <a:srgbClr val="000000">
                <a:alpha val="49803"/>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9"/>
          <p:cNvSpPr txBox="1"/>
          <p:nvPr>
            <p:ph type="title"/>
          </p:nvPr>
        </p:nvSpPr>
        <p:spPr>
          <a:xfrm>
            <a:off x="262000" y="22423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Podsumowanie</a:t>
            </a:r>
            <a:endParaRPr>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g36cba59449c_1_0"/>
          <p:cNvSpPr txBox="1"/>
          <p:nvPr>
            <p:ph type="title"/>
          </p:nvPr>
        </p:nvSpPr>
        <p:spPr>
          <a:xfrm>
            <a:off x="250650" y="7208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Bibliografia</a:t>
            </a:r>
            <a:endParaRPr>
              <a:solidFill>
                <a:schemeClr val="accent1"/>
              </a:solidFill>
            </a:endParaRPr>
          </a:p>
        </p:txBody>
      </p:sp>
      <p:sp>
        <p:nvSpPr>
          <p:cNvPr id="154" name="Google Shape;154;g36cba59449c_1_0"/>
          <p:cNvSpPr txBox="1"/>
          <p:nvPr/>
        </p:nvSpPr>
        <p:spPr>
          <a:xfrm>
            <a:off x="623400" y="1373900"/>
            <a:ext cx="8520600" cy="412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800"/>
              <a:buFont typeface="Arial"/>
              <a:buNone/>
            </a:pPr>
            <a:r>
              <a:rPr b="0" i="0" lang="pl-PL" sz="1600" u="none" cap="none" strike="noStrike">
                <a:solidFill>
                  <a:srgbClr val="222222"/>
                </a:solidFill>
                <a:highlight>
                  <a:schemeClr val="lt1"/>
                </a:highlight>
                <a:latin typeface="Raleway"/>
                <a:ea typeface="Raleway"/>
                <a:cs typeface="Raleway"/>
                <a:sym typeface="Raleway"/>
              </a:rPr>
              <a:t>Boski, P. (2009). </a:t>
            </a:r>
            <a:r>
              <a:rPr b="0" i="1" lang="pl-PL" sz="1600" u="none" cap="none" strike="noStrike">
                <a:solidFill>
                  <a:srgbClr val="222222"/>
                </a:solidFill>
                <a:highlight>
                  <a:schemeClr val="lt1"/>
                </a:highlight>
                <a:latin typeface="Raleway"/>
                <a:ea typeface="Raleway"/>
                <a:cs typeface="Raleway"/>
                <a:sym typeface="Raleway"/>
              </a:rPr>
              <a:t>Kulturowe ramy zachowań społecznych: podręcznik psychologii międzykulturowej</a:t>
            </a:r>
            <a:r>
              <a:rPr b="0" i="0" lang="pl-PL" sz="1600" u="none" cap="none" strike="noStrike">
                <a:solidFill>
                  <a:srgbClr val="222222"/>
                </a:solidFill>
                <a:highlight>
                  <a:schemeClr val="lt1"/>
                </a:highlight>
                <a:latin typeface="Raleway"/>
                <a:ea typeface="Raleway"/>
                <a:cs typeface="Raleway"/>
                <a:sym typeface="Raleway"/>
              </a:rPr>
              <a:t>. Wydawnictwo Naukowe PWN.</a:t>
            </a:r>
            <a:endParaRPr b="0" i="0" sz="1600" u="none" cap="none" strike="noStrike">
              <a:solidFill>
                <a:srgbClr val="222222"/>
              </a:solidFill>
              <a:highlight>
                <a:schemeClr val="lt1"/>
              </a:highlight>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600"/>
              <a:buFont typeface="Arial"/>
              <a:buNone/>
            </a:pPr>
            <a:r>
              <a:rPr b="0" i="0" lang="pl-PL" sz="1600" u="none" cap="none" strike="noStrike">
                <a:solidFill>
                  <a:srgbClr val="222222"/>
                </a:solidFill>
                <a:highlight>
                  <a:schemeClr val="lt1"/>
                </a:highlight>
                <a:latin typeface="Raleway"/>
                <a:ea typeface="Raleway"/>
                <a:cs typeface="Raleway"/>
                <a:sym typeface="Raleway"/>
              </a:rPr>
              <a:t>Boski, P. A. W. E. L., Gelfand, M. J., Chiu, C. Y., &amp; Hong, Y. Y. (2018). Explorations in dynamics of symbolic meaning with cultural experiments. </a:t>
            </a:r>
            <a:r>
              <a:rPr b="0" i="1" lang="pl-PL" sz="1600" u="none" cap="none" strike="noStrike">
                <a:solidFill>
                  <a:srgbClr val="222222"/>
                </a:solidFill>
                <a:highlight>
                  <a:schemeClr val="lt1"/>
                </a:highlight>
                <a:latin typeface="Raleway"/>
                <a:ea typeface="Raleway"/>
                <a:cs typeface="Raleway"/>
                <a:sym typeface="Raleway"/>
              </a:rPr>
              <a:t>Handbook of advances in culture and psychology</a:t>
            </a:r>
            <a:r>
              <a:rPr b="0" i="0" lang="pl-PL" sz="1600" u="none" cap="none" strike="noStrike">
                <a:solidFill>
                  <a:srgbClr val="222222"/>
                </a:solidFill>
                <a:highlight>
                  <a:schemeClr val="lt1"/>
                </a:highlight>
                <a:latin typeface="Raleway"/>
                <a:ea typeface="Raleway"/>
                <a:cs typeface="Raleway"/>
                <a:sym typeface="Raleway"/>
              </a:rPr>
              <a:t>, </a:t>
            </a:r>
            <a:r>
              <a:rPr b="0" i="1" lang="pl-PL" sz="1600" u="none" cap="none" strike="noStrike">
                <a:solidFill>
                  <a:srgbClr val="222222"/>
                </a:solidFill>
                <a:highlight>
                  <a:schemeClr val="lt1"/>
                </a:highlight>
                <a:latin typeface="Raleway"/>
                <a:ea typeface="Raleway"/>
                <a:cs typeface="Raleway"/>
                <a:sym typeface="Raleway"/>
              </a:rPr>
              <a:t>7</a:t>
            </a:r>
            <a:r>
              <a:rPr b="0" i="0" lang="pl-PL" sz="1600" u="none" cap="none" strike="noStrike">
                <a:solidFill>
                  <a:srgbClr val="222222"/>
                </a:solidFill>
                <a:highlight>
                  <a:schemeClr val="lt1"/>
                </a:highlight>
                <a:latin typeface="Raleway"/>
                <a:ea typeface="Raleway"/>
                <a:cs typeface="Raleway"/>
                <a:sym typeface="Raleway"/>
              </a:rPr>
              <a:t>, 261-322.</a:t>
            </a:r>
            <a:endParaRPr b="0" i="0" sz="1600" u="none" cap="none" strike="noStrike">
              <a:solidFill>
                <a:srgbClr val="222222"/>
              </a:solidFill>
              <a:highlight>
                <a:schemeClr val="lt1"/>
              </a:highlight>
              <a:latin typeface="Raleway"/>
              <a:ea typeface="Raleway"/>
              <a:cs typeface="Raleway"/>
              <a:sym typeface="Raleway"/>
            </a:endParaRPr>
          </a:p>
          <a:p>
            <a:pPr indent="0" lvl="0" marL="0" marR="0" rtl="0" algn="l">
              <a:lnSpc>
                <a:spcPct val="100000"/>
              </a:lnSpc>
              <a:spcBef>
                <a:spcPts val="0"/>
              </a:spcBef>
              <a:spcAft>
                <a:spcPts val="0"/>
              </a:spcAft>
              <a:buClr>
                <a:schemeClr val="dk1"/>
              </a:buClr>
              <a:buSzPts val="800"/>
              <a:buFont typeface="Arial"/>
              <a:buNone/>
            </a:pPr>
            <a:r>
              <a:rPr b="0" i="0" lang="pl-PL" sz="1600" u="none" cap="none" strike="noStrike">
                <a:solidFill>
                  <a:schemeClr val="dk1"/>
                </a:solidFill>
                <a:latin typeface="Raleway"/>
                <a:ea typeface="Raleway"/>
                <a:cs typeface="Raleway"/>
                <a:sym typeface="Raleway"/>
              </a:rPr>
              <a:t>Cieciuch, J. (2011). Polska adaptacja Portretowego Kwestionariusza Wartości Shaloma Schwartza. </a:t>
            </a:r>
            <a:r>
              <a:rPr b="0" i="1" lang="pl-PL" sz="1600" u="none" cap="none" strike="noStrike">
                <a:solidFill>
                  <a:schemeClr val="dk1"/>
                </a:solidFill>
                <a:latin typeface="Raleway"/>
                <a:ea typeface="Raleway"/>
                <a:cs typeface="Raleway"/>
                <a:sym typeface="Raleway"/>
              </a:rPr>
              <a:t>Czasopismo Psychologiczne</a:t>
            </a:r>
            <a:r>
              <a:rPr b="0" i="0" lang="pl-PL" sz="1600" u="none" cap="none" strike="noStrike">
                <a:solidFill>
                  <a:schemeClr val="dk1"/>
                </a:solidFill>
                <a:latin typeface="Raleway"/>
                <a:ea typeface="Raleway"/>
                <a:cs typeface="Raleway"/>
                <a:sym typeface="Raleway"/>
              </a:rPr>
              <a:t>, 17(2), 251–262. [online] </a:t>
            </a:r>
            <a:r>
              <a:rPr b="0" i="0" lang="pl-PL" sz="1600" u="sng" cap="none" strike="noStrike">
                <a:solidFill>
                  <a:schemeClr val="accent2"/>
                </a:solidFill>
                <a:latin typeface="Raleway"/>
                <a:ea typeface="Raleway"/>
                <a:cs typeface="Raleway"/>
                <a:sym typeface="Raleway"/>
                <a:hlinkClick r:id="rId3">
                  <a:extLst>
                    <a:ext uri="{A12FA001-AC4F-418D-AE19-62706E023703}">
                      <ahyp:hlinkClr val="tx"/>
                    </a:ext>
                  </a:extLst>
                </a:hlinkClick>
              </a:rPr>
              <a:t>https://czasopismopsychologiczne.pl/files/articles/2011-17-polska-adaptacja-portretowego-kwestionariusza-wartoci-shaloma-schwartza.pdf</a:t>
            </a:r>
            <a:r>
              <a:rPr b="0" i="0" lang="pl-PL" sz="1600" u="none" cap="none" strike="noStrike">
                <a:solidFill>
                  <a:schemeClr val="dk1"/>
                </a:solidFill>
                <a:latin typeface="Raleway"/>
                <a:ea typeface="Raleway"/>
                <a:cs typeface="Raleway"/>
                <a:sym typeface="Raleway"/>
              </a:rPr>
              <a:t> [dostęp: 17 września 2025].</a:t>
            </a:r>
            <a:endParaRPr b="0" i="0" sz="1600" u="none" cap="none" strike="noStrike">
              <a:solidFill>
                <a:srgbClr val="222222"/>
              </a:solidFill>
              <a:highlight>
                <a:schemeClr val="lt1"/>
              </a:highlight>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600"/>
              <a:buFont typeface="Arial"/>
              <a:buNone/>
            </a:pPr>
            <a:r>
              <a:rPr b="0" i="0" lang="pl-PL" sz="1600" u="none" cap="none" strike="noStrike">
                <a:solidFill>
                  <a:srgbClr val="222222"/>
                </a:solidFill>
                <a:highlight>
                  <a:srgbClr val="FFFFFF"/>
                </a:highlight>
                <a:latin typeface="Raleway"/>
                <a:ea typeface="Raleway"/>
                <a:cs typeface="Raleway"/>
                <a:sym typeface="Raleway"/>
              </a:rPr>
              <a:t>Lesińska, M., &amp; Okólski, M. (2023). </a:t>
            </a:r>
            <a:r>
              <a:rPr b="0" i="1" lang="pl-PL" sz="1600" u="none" cap="none" strike="noStrike">
                <a:solidFill>
                  <a:srgbClr val="222222"/>
                </a:solidFill>
                <a:highlight>
                  <a:srgbClr val="FFFFFF"/>
                </a:highlight>
                <a:latin typeface="Raleway"/>
                <a:ea typeface="Raleway"/>
                <a:cs typeface="Raleway"/>
                <a:sym typeface="Raleway"/>
              </a:rPr>
              <a:t>30 wykładów o migracjach</a:t>
            </a:r>
            <a:r>
              <a:rPr b="0" i="0" lang="pl-PL" sz="1600" u="none" cap="none" strike="noStrike">
                <a:solidFill>
                  <a:srgbClr val="222222"/>
                </a:solidFill>
                <a:highlight>
                  <a:srgbClr val="FFFFFF"/>
                </a:highlight>
                <a:latin typeface="Raleway"/>
                <a:ea typeface="Raleway"/>
                <a:cs typeface="Raleway"/>
                <a:sym typeface="Raleway"/>
              </a:rPr>
              <a:t>. Uniwersytet Warszawski.</a:t>
            </a:r>
            <a:endParaRPr b="0" i="0" sz="1600" u="none" cap="none" strike="noStrike">
              <a:solidFill>
                <a:srgbClr val="222222"/>
              </a:solidFill>
              <a:highlight>
                <a:srgbClr val="FFFFFF"/>
              </a:highlight>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600"/>
              <a:buFont typeface="Arial"/>
              <a:buNone/>
            </a:pPr>
            <a:r>
              <a:rPr b="0" i="0" lang="pl-PL" sz="1600" u="none" cap="none" strike="noStrike">
                <a:solidFill>
                  <a:srgbClr val="222222"/>
                </a:solidFill>
                <a:highlight>
                  <a:srgbClr val="FFFFFF"/>
                </a:highlight>
                <a:latin typeface="Raleway"/>
                <a:ea typeface="Raleway"/>
                <a:cs typeface="Raleway"/>
                <a:sym typeface="Raleway"/>
              </a:rPr>
              <a:t>Lesińska, M., Okólski, M., &amp; Scholar, W. N. (2018). </a:t>
            </a:r>
            <a:r>
              <a:rPr b="0" i="1" lang="pl-PL" sz="1600" u="none" cap="none" strike="noStrike">
                <a:solidFill>
                  <a:srgbClr val="222222"/>
                </a:solidFill>
                <a:highlight>
                  <a:srgbClr val="FFFFFF"/>
                </a:highlight>
                <a:latin typeface="Raleway"/>
                <a:ea typeface="Raleway"/>
                <a:cs typeface="Raleway"/>
                <a:sym typeface="Raleway"/>
              </a:rPr>
              <a:t>25 wykładów o migracjach</a:t>
            </a:r>
            <a:r>
              <a:rPr b="0" i="0" lang="pl-PL" sz="1600" u="none" cap="none" strike="noStrike">
                <a:solidFill>
                  <a:srgbClr val="222222"/>
                </a:solidFill>
                <a:highlight>
                  <a:srgbClr val="FFFFFF"/>
                </a:highlight>
                <a:latin typeface="Raleway"/>
                <a:ea typeface="Raleway"/>
                <a:cs typeface="Raleway"/>
                <a:sym typeface="Raleway"/>
              </a:rPr>
              <a:t>. Wydawnictwo Naukowe Scholar.</a:t>
            </a:r>
            <a:endParaRPr b="0" i="0" sz="1600" u="none" cap="none" strike="noStrike">
              <a:solidFill>
                <a:srgbClr val="222222"/>
              </a:solidFill>
              <a:highlight>
                <a:srgbClr val="FFFFFF"/>
              </a:highlight>
              <a:latin typeface="Raleway"/>
              <a:ea typeface="Raleway"/>
              <a:cs typeface="Raleway"/>
              <a:sym typeface="Raleway"/>
            </a:endParaRPr>
          </a:p>
          <a:p>
            <a:pPr indent="0" lvl="0" marL="0" marR="0" rtl="0" algn="l">
              <a:lnSpc>
                <a:spcPct val="100000"/>
              </a:lnSpc>
              <a:spcBef>
                <a:spcPts val="0"/>
              </a:spcBef>
              <a:spcAft>
                <a:spcPts val="0"/>
              </a:spcAft>
              <a:buClr>
                <a:srgbClr val="000000"/>
              </a:buClr>
              <a:buSzPts val="1600"/>
              <a:buFont typeface="Arial"/>
              <a:buNone/>
            </a:pPr>
            <a:r>
              <a:rPr b="0" i="0" lang="pl-PL" sz="1600" u="sng" cap="none" strike="noStrike">
                <a:solidFill>
                  <a:srgbClr val="1155CC"/>
                </a:solidFill>
                <a:latin typeface="Raleway"/>
                <a:ea typeface="Raleway"/>
                <a:cs typeface="Raleway"/>
                <a:sym typeface="Raleway"/>
                <a:hlinkClick r:id="rId4">
                  <a:extLst>
                    <a:ext uri="{A12FA001-AC4F-418D-AE19-62706E023703}">
                      <ahyp:hlinkClr val="tx"/>
                    </a:ext>
                  </a:extLst>
                </a:hlinkClick>
              </a:rPr>
              <a:t>https://www.deloitte.com/pl/pl/about/press-room/uchodzcy-wygenerowali-az-2-7-proc-PKB-Polski-w-2024.html</a:t>
            </a:r>
            <a:r>
              <a:rPr b="0" i="0" lang="pl-PL" sz="1600" u="sng" cap="none" strike="noStrike">
                <a:solidFill>
                  <a:srgbClr val="1155CC"/>
                </a:solidFill>
                <a:latin typeface="Raleway"/>
                <a:ea typeface="Raleway"/>
                <a:cs typeface="Raleway"/>
                <a:sym typeface="Raleway"/>
              </a:rPr>
              <a:t> </a:t>
            </a:r>
            <a:endParaRPr b="0" i="0" sz="1600" u="sng" cap="none" strike="noStrike">
              <a:solidFill>
                <a:srgbClr val="1155CC"/>
              </a:solidFill>
              <a:latin typeface="Raleway"/>
              <a:ea typeface="Raleway"/>
              <a:cs typeface="Raleway"/>
              <a:sym typeface="Raleway"/>
            </a:endParaRPr>
          </a:p>
          <a:p>
            <a:pPr indent="0" lvl="0" marL="0" marR="0" rtl="0" algn="l">
              <a:lnSpc>
                <a:spcPct val="100000"/>
              </a:lnSpc>
              <a:spcBef>
                <a:spcPts val="0"/>
              </a:spcBef>
              <a:spcAft>
                <a:spcPts val="0"/>
              </a:spcAft>
              <a:buClr>
                <a:schemeClr val="dk1"/>
              </a:buClr>
              <a:buSzPts val="1100"/>
              <a:buFont typeface="Arial"/>
              <a:buNone/>
            </a:pPr>
            <a:r>
              <a:t/>
            </a:r>
            <a:endParaRPr b="0" i="0" sz="1100" u="sng" cap="none" strike="noStrike">
              <a:solidFill>
                <a:srgbClr val="1155CC"/>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888888"/>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rgbClr val="222222"/>
              </a:solidFill>
              <a:highlight>
                <a:srgbClr val="FFFFFF"/>
              </a:highlight>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58" name="Shape 158"/>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2" name="Shape 162"/>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g3863179f346_0_20"/>
          <p:cNvSpPr txBox="1"/>
          <p:nvPr>
            <p:ph type="ctrTitle"/>
          </p:nvPr>
        </p:nvSpPr>
        <p:spPr>
          <a:xfrm>
            <a:off x="2342100" y="443773"/>
            <a:ext cx="4459800" cy="417900"/>
          </a:xfrm>
          <a:prstGeom prst="rect">
            <a:avLst/>
          </a:prstGeom>
          <a:noFill/>
          <a:ln>
            <a:noFill/>
          </a:ln>
        </p:spPr>
        <p:txBody>
          <a:bodyPr anchorCtr="0" anchor="b" bIns="91425" lIns="91425" spcFirstLastPara="1" rIns="91425" wrap="square" tIns="91425">
            <a:normAutofit fontScale="90000"/>
          </a:bodyPr>
          <a:lstStyle/>
          <a:p>
            <a:pPr indent="0" lvl="0" marL="0" rtl="0" algn="ctr">
              <a:lnSpc>
                <a:spcPct val="100000"/>
              </a:lnSpc>
              <a:spcBef>
                <a:spcPts val="0"/>
              </a:spcBef>
              <a:spcAft>
                <a:spcPts val="0"/>
              </a:spcAft>
              <a:buSzPct val="162500"/>
              <a:buNone/>
            </a:pPr>
            <a:r>
              <a:rPr lang="pl-PL" sz="3200">
                <a:solidFill>
                  <a:schemeClr val="accent1"/>
                </a:solidFill>
              </a:rPr>
              <a:t>Konsekwencje migracji</a:t>
            </a:r>
            <a:endParaRPr/>
          </a:p>
        </p:txBody>
      </p:sp>
      <p:sp>
        <p:nvSpPr>
          <p:cNvPr id="69" name="Google Shape;69;g3863179f346_0_20"/>
          <p:cNvSpPr/>
          <p:nvPr/>
        </p:nvSpPr>
        <p:spPr>
          <a:xfrm>
            <a:off x="730700" y="1579075"/>
            <a:ext cx="2373900" cy="2320500"/>
          </a:xfrm>
          <a:prstGeom prst="ellipse">
            <a:avLst/>
          </a:prstGeom>
          <a:solidFill>
            <a:schemeClr val="lt2"/>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pl-PL" sz="1400" u="none" cap="none" strike="noStrike">
                <a:solidFill>
                  <a:srgbClr val="000000"/>
                </a:solidFill>
                <a:latin typeface="Arial"/>
                <a:ea typeface="Arial"/>
                <a:cs typeface="Arial"/>
                <a:sym typeface="Arial"/>
              </a:rPr>
              <a:t>z perspektywy indywidualnej</a:t>
            </a:r>
            <a:endParaRPr b="0" i="0" sz="1400" u="none" cap="none" strike="noStrike">
              <a:solidFill>
                <a:srgbClr val="000000"/>
              </a:solidFill>
              <a:latin typeface="Arial"/>
              <a:ea typeface="Arial"/>
              <a:cs typeface="Arial"/>
              <a:sym typeface="Arial"/>
            </a:endParaRPr>
          </a:p>
        </p:txBody>
      </p:sp>
      <p:sp>
        <p:nvSpPr>
          <p:cNvPr id="70" name="Google Shape;70;g3863179f346_0_20"/>
          <p:cNvSpPr/>
          <p:nvPr/>
        </p:nvSpPr>
        <p:spPr>
          <a:xfrm>
            <a:off x="3299775" y="1493525"/>
            <a:ext cx="2373900" cy="2320500"/>
          </a:xfrm>
          <a:prstGeom prst="ellipse">
            <a:avLst/>
          </a:prstGeom>
          <a:solidFill>
            <a:schemeClr val="lt2"/>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pl-PL" sz="1400" u="none" cap="none" strike="noStrike">
                <a:solidFill>
                  <a:schemeClr val="dk1"/>
                </a:solidFill>
                <a:latin typeface="Arial"/>
                <a:ea typeface="Arial"/>
                <a:cs typeface="Arial"/>
                <a:sym typeface="Arial"/>
              </a:rPr>
              <a:t>z perspektywy społeczności, z której pochodzi migrant</a:t>
            </a:r>
            <a:endParaRPr b="0" i="0" sz="1400" u="none" cap="none" strike="noStrike">
              <a:solidFill>
                <a:srgbClr val="000000"/>
              </a:solidFill>
              <a:latin typeface="Arial"/>
              <a:ea typeface="Arial"/>
              <a:cs typeface="Arial"/>
              <a:sym typeface="Arial"/>
            </a:endParaRPr>
          </a:p>
        </p:txBody>
      </p:sp>
      <p:sp>
        <p:nvSpPr>
          <p:cNvPr id="71" name="Google Shape;71;g3863179f346_0_20"/>
          <p:cNvSpPr/>
          <p:nvPr/>
        </p:nvSpPr>
        <p:spPr>
          <a:xfrm>
            <a:off x="5911650" y="1411500"/>
            <a:ext cx="2373900" cy="2320500"/>
          </a:xfrm>
          <a:prstGeom prst="ellipse">
            <a:avLst/>
          </a:prstGeom>
          <a:solidFill>
            <a:schemeClr val="lt2"/>
          </a:solid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pl-PL" sz="1400" u="none" cap="none" strike="noStrike">
                <a:solidFill>
                  <a:srgbClr val="000000"/>
                </a:solidFill>
                <a:latin typeface="Arial"/>
                <a:ea typeface="Arial"/>
                <a:cs typeface="Arial"/>
                <a:sym typeface="Arial"/>
              </a:rPr>
              <a:t>z perspektywy społeczności przyjmującej</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 name="Shape 75"/>
        <p:cNvGrpSpPr/>
        <p:nvPr/>
      </p:nvGrpSpPr>
      <p:grpSpPr>
        <a:xfrm>
          <a:off x="0" y="0"/>
          <a:ext cx="0" cy="0"/>
          <a:chOff x="0" y="0"/>
          <a:chExt cx="0" cy="0"/>
        </a:xfrm>
      </p:grpSpPr>
      <p:sp>
        <p:nvSpPr>
          <p:cNvPr id="76" name="Google Shape;76;g38d4b65685b_0_0"/>
          <p:cNvSpPr txBox="1"/>
          <p:nvPr>
            <p:ph type="ctrTitle"/>
          </p:nvPr>
        </p:nvSpPr>
        <p:spPr>
          <a:xfrm>
            <a:off x="2279063" y="1292573"/>
            <a:ext cx="4459800" cy="1697100"/>
          </a:xfrm>
          <a:prstGeom prst="rect">
            <a:avLst/>
          </a:prstGeom>
          <a:noFill/>
          <a:ln>
            <a:noFill/>
          </a:ln>
        </p:spPr>
        <p:txBody>
          <a:bodyPr anchorCtr="0" anchor="b" bIns="91425" lIns="91425" spcFirstLastPara="1" rIns="91425" wrap="square" tIns="91425">
            <a:normAutofit/>
          </a:bodyPr>
          <a:lstStyle/>
          <a:p>
            <a:pPr indent="0" lvl="0" marL="0" rtl="0" algn="ctr">
              <a:lnSpc>
                <a:spcPct val="100000"/>
              </a:lnSpc>
              <a:spcBef>
                <a:spcPts val="0"/>
              </a:spcBef>
              <a:spcAft>
                <a:spcPts val="0"/>
              </a:spcAft>
              <a:buSzPts val="5200"/>
              <a:buNone/>
            </a:pPr>
            <a:r>
              <a:rPr lang="pl-PL" sz="3200">
                <a:solidFill>
                  <a:schemeClr val="accent1"/>
                </a:solidFill>
              </a:rPr>
              <a:t>Ćwiczenie 1</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g3863179f346_0_29"/>
          <p:cNvSpPr txBox="1"/>
          <p:nvPr>
            <p:ph type="ctrTitle"/>
          </p:nvPr>
        </p:nvSpPr>
        <p:spPr>
          <a:xfrm>
            <a:off x="1900325" y="668325"/>
            <a:ext cx="4901700" cy="1026900"/>
          </a:xfrm>
          <a:prstGeom prst="rect">
            <a:avLst/>
          </a:prstGeom>
          <a:noFill/>
          <a:ln>
            <a:noFill/>
          </a:ln>
        </p:spPr>
        <p:txBody>
          <a:bodyPr anchorCtr="0" anchor="b" bIns="91425" lIns="91425" spcFirstLastPara="1" rIns="91425" wrap="square" tIns="91425">
            <a:normAutofit fontScale="90000"/>
          </a:bodyPr>
          <a:lstStyle/>
          <a:p>
            <a:pPr indent="0" lvl="0" marL="0" rtl="0" algn="ctr">
              <a:lnSpc>
                <a:spcPct val="100000"/>
              </a:lnSpc>
              <a:spcBef>
                <a:spcPts val="0"/>
              </a:spcBef>
              <a:spcAft>
                <a:spcPts val="0"/>
              </a:spcAft>
              <a:buSzPct val="162500"/>
              <a:buNone/>
            </a:pPr>
            <a:r>
              <a:rPr lang="pl-PL" sz="3200">
                <a:solidFill>
                  <a:schemeClr val="accent1"/>
                </a:solidFill>
              </a:rPr>
              <a:t>Perspektywa indywidualna</a:t>
            </a:r>
            <a:endParaRPr/>
          </a:p>
        </p:txBody>
      </p:sp>
      <p:sp>
        <p:nvSpPr>
          <p:cNvPr id="82" name="Google Shape;82;g3863179f346_0_29"/>
          <p:cNvSpPr txBox="1"/>
          <p:nvPr/>
        </p:nvSpPr>
        <p:spPr>
          <a:xfrm>
            <a:off x="614325" y="1986900"/>
            <a:ext cx="6965100" cy="1169700"/>
          </a:xfrm>
          <a:prstGeom prst="rect">
            <a:avLst/>
          </a:prstGeom>
          <a:noFill/>
          <a:ln>
            <a:noFill/>
          </a:ln>
        </p:spPr>
        <p:txBody>
          <a:bodyPr anchorCtr="0" anchor="t" bIns="91425" lIns="91425" spcFirstLastPara="1" rIns="91425" wrap="square" tIns="91425">
            <a:spAutoFit/>
          </a:bodyPr>
          <a:lstStyle/>
          <a:p>
            <a:pPr indent="-330200" lvl="0" marL="457200" marR="0" rtl="0" algn="l">
              <a:lnSpc>
                <a:spcPct val="100000"/>
              </a:lnSpc>
              <a:spcBef>
                <a:spcPts val="0"/>
              </a:spcBef>
              <a:spcAft>
                <a:spcPts val="0"/>
              </a:spcAft>
              <a:buClr>
                <a:schemeClr val="dk1"/>
              </a:buClr>
              <a:buSzPts val="1600"/>
              <a:buFont typeface="Arial"/>
              <a:buChar char="-"/>
            </a:pPr>
            <a:r>
              <a:rPr b="0" i="0" lang="pl-PL" sz="1600" u="none" cap="none" strike="noStrike">
                <a:solidFill>
                  <a:schemeClr val="dk1"/>
                </a:solidFill>
                <a:latin typeface="Arial"/>
                <a:ea typeface="Arial"/>
                <a:cs typeface="Arial"/>
                <a:sym typeface="Arial"/>
              </a:rPr>
              <a:t>poziom ekonomiczny </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Char char="-"/>
            </a:pPr>
            <a:r>
              <a:rPr b="0" i="0" lang="pl-PL" sz="1600" u="none" cap="none" strike="noStrike">
                <a:solidFill>
                  <a:schemeClr val="dk1"/>
                </a:solidFill>
                <a:latin typeface="Arial"/>
                <a:ea typeface="Arial"/>
                <a:cs typeface="Arial"/>
                <a:sym typeface="Arial"/>
              </a:rPr>
              <a:t>kompetencje, umiejętności, uprawnienia</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Char char="-"/>
            </a:pPr>
            <a:r>
              <a:rPr b="0" i="0" lang="pl-PL" sz="1600" u="none" cap="none" strike="noStrike">
                <a:solidFill>
                  <a:schemeClr val="dk1"/>
                </a:solidFill>
                <a:latin typeface="Arial"/>
                <a:ea typeface="Arial"/>
                <a:cs typeface="Arial"/>
                <a:sym typeface="Arial"/>
              </a:rPr>
              <a:t>pozycja społeczna</a:t>
            </a:r>
            <a:endParaRPr b="0" i="0" sz="1600" u="none" cap="none" strike="noStrike">
              <a:solidFill>
                <a:schemeClr val="dk1"/>
              </a:solidFill>
              <a:latin typeface="Arial"/>
              <a:ea typeface="Arial"/>
              <a:cs typeface="Arial"/>
              <a:sym typeface="Arial"/>
            </a:endParaRPr>
          </a:p>
          <a:p>
            <a:pPr indent="-330200" lvl="0" marL="457200" marR="0" rtl="0" algn="l">
              <a:lnSpc>
                <a:spcPct val="100000"/>
              </a:lnSpc>
              <a:spcBef>
                <a:spcPts val="0"/>
              </a:spcBef>
              <a:spcAft>
                <a:spcPts val="0"/>
              </a:spcAft>
              <a:buClr>
                <a:schemeClr val="dk1"/>
              </a:buClr>
              <a:buSzPts val="1600"/>
              <a:buFont typeface="Arial"/>
              <a:buChar char="-"/>
            </a:pPr>
            <a:r>
              <a:rPr b="0" i="0" lang="pl-PL" sz="1600" u="none" cap="none" strike="noStrike">
                <a:solidFill>
                  <a:schemeClr val="dk1"/>
                </a:solidFill>
                <a:latin typeface="Arial"/>
                <a:ea typeface="Arial"/>
                <a:cs typeface="Arial"/>
                <a:sym typeface="Arial"/>
              </a:rPr>
              <a:t>normy, wartości, praktyki</a:t>
            </a:r>
            <a:endParaRPr b="0" i="0" sz="16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Tak zwany </a:t>
            </a:r>
            <a:r>
              <a:rPr b="1" lang="pl-PL">
                <a:solidFill>
                  <a:schemeClr val="accent1"/>
                </a:solidFill>
              </a:rPr>
              <a:t>szok kulturowy</a:t>
            </a:r>
            <a:endParaRPr b="1">
              <a:solidFill>
                <a:schemeClr val="accent1"/>
              </a:solidFill>
            </a:endParaRPr>
          </a:p>
        </p:txBody>
      </p:sp>
      <p:sp>
        <p:nvSpPr>
          <p:cNvPr id="88" name="Google Shape;88;p8"/>
          <p:cNvSpPr txBox="1"/>
          <p:nvPr>
            <p:ph idx="1" type="body"/>
          </p:nvPr>
        </p:nvSpPr>
        <p:spPr>
          <a:xfrm>
            <a:off x="311700" y="1152475"/>
            <a:ext cx="4787700" cy="3416400"/>
          </a:xfrm>
          <a:prstGeom prst="rect">
            <a:avLst/>
          </a:prstGeom>
          <a:noFill/>
          <a:ln>
            <a:noFill/>
          </a:ln>
        </p:spPr>
        <p:txBody>
          <a:bodyPr anchorCtr="0" anchor="t" bIns="91425" lIns="91425" spcFirstLastPara="1" rIns="91425" wrap="square" tIns="91425">
            <a:normAutofit fontScale="85000" lnSpcReduction="10000"/>
          </a:bodyPr>
          <a:lstStyle/>
          <a:p>
            <a:pPr indent="-325755" lvl="0" marL="457200" rtl="0" algn="l">
              <a:lnSpc>
                <a:spcPct val="115000"/>
              </a:lnSpc>
              <a:spcBef>
                <a:spcPts val="0"/>
              </a:spcBef>
              <a:spcAft>
                <a:spcPts val="0"/>
              </a:spcAft>
              <a:buSzPct val="112500"/>
              <a:buAutoNum type="arabicParenR"/>
            </a:pPr>
            <a:r>
              <a:rPr b="1" lang="pl-PL" sz="1600">
                <a:latin typeface="Raleway"/>
                <a:ea typeface="Raleway"/>
                <a:cs typeface="Raleway"/>
                <a:sym typeface="Raleway"/>
              </a:rPr>
              <a:t>Miesiąc miodowy</a:t>
            </a:r>
            <a:r>
              <a:rPr lang="pl-PL" sz="1600"/>
              <a:t>: wszystko mnie ciekawi i pozytywnie zaskakuje, ludzie są mili i pomocni.</a:t>
            </a:r>
            <a:endParaRPr/>
          </a:p>
          <a:p>
            <a:pPr indent="-325755" lvl="0" marL="457200" rtl="0" algn="l">
              <a:lnSpc>
                <a:spcPct val="115000"/>
              </a:lnSpc>
              <a:spcBef>
                <a:spcPts val="0"/>
              </a:spcBef>
              <a:spcAft>
                <a:spcPts val="0"/>
              </a:spcAft>
              <a:buSzPct val="112500"/>
              <a:buAutoNum type="arabicParenR"/>
            </a:pPr>
            <a:r>
              <a:rPr b="1" lang="pl-PL" sz="1600">
                <a:latin typeface="Raleway"/>
                <a:ea typeface="Raleway"/>
                <a:cs typeface="Raleway"/>
                <a:sym typeface="Raleway"/>
              </a:rPr>
              <a:t>Szok kulturowy</a:t>
            </a:r>
            <a:r>
              <a:rPr lang="pl-PL" sz="1600"/>
              <a:t>: czuję coraz większy stres, najpierw mam wrażenie, że to ja sobie nie radzę, potem denerwują mnie inni, czuję frustrację, mam trudności z nauką.</a:t>
            </a:r>
            <a:endParaRPr/>
          </a:p>
          <a:p>
            <a:pPr indent="-325755" lvl="0" marL="457200" rtl="0" algn="l">
              <a:lnSpc>
                <a:spcPct val="115000"/>
              </a:lnSpc>
              <a:spcBef>
                <a:spcPts val="0"/>
              </a:spcBef>
              <a:spcAft>
                <a:spcPts val="0"/>
              </a:spcAft>
              <a:buSzPct val="112500"/>
              <a:buAutoNum type="arabicParenR"/>
            </a:pPr>
            <a:r>
              <a:rPr b="1" lang="pl-PL" sz="1600">
                <a:latin typeface="Raleway"/>
                <a:ea typeface="Raleway"/>
                <a:cs typeface="Raleway"/>
                <a:sym typeface="Raleway"/>
              </a:rPr>
              <a:t>Regeneracja</a:t>
            </a:r>
            <a:r>
              <a:rPr lang="pl-PL" sz="1600"/>
              <a:t>: widzę plusy i minusy, wyzwania, zaczynam rozumieć sytuację, w której jestem.</a:t>
            </a:r>
            <a:endParaRPr/>
          </a:p>
          <a:p>
            <a:pPr indent="-325755" lvl="0" marL="457200" rtl="0" algn="l">
              <a:lnSpc>
                <a:spcPct val="115000"/>
              </a:lnSpc>
              <a:spcBef>
                <a:spcPts val="0"/>
              </a:spcBef>
              <a:spcAft>
                <a:spcPts val="0"/>
              </a:spcAft>
              <a:buSzPct val="112500"/>
              <a:buAutoNum type="arabicParenR"/>
            </a:pPr>
            <a:r>
              <a:rPr b="1" lang="pl-PL" sz="1600">
                <a:latin typeface="Raleway"/>
                <a:ea typeface="Raleway"/>
                <a:cs typeface="Raleway"/>
                <a:sym typeface="Raleway"/>
              </a:rPr>
              <a:t>Adaptacja</a:t>
            </a:r>
            <a:r>
              <a:rPr lang="pl-PL" sz="1600"/>
              <a:t>: potrafię się sprawnie przełączać pomiędzy dwoma kulturami</a:t>
            </a:r>
            <a:endParaRPr/>
          </a:p>
          <a:p>
            <a:pPr indent="0" lvl="0" marL="114300" rtl="0" algn="l">
              <a:lnSpc>
                <a:spcPct val="115000"/>
              </a:lnSpc>
              <a:spcBef>
                <a:spcPts val="0"/>
              </a:spcBef>
              <a:spcAft>
                <a:spcPts val="0"/>
              </a:spcAft>
              <a:buSzPct val="112500"/>
              <a:buNone/>
            </a:pPr>
            <a:r>
              <a:t/>
            </a:r>
            <a:endParaRPr sz="1600"/>
          </a:p>
          <a:p>
            <a:pPr indent="0" lvl="0" marL="114300" rtl="0" algn="l">
              <a:lnSpc>
                <a:spcPct val="115000"/>
              </a:lnSpc>
              <a:spcBef>
                <a:spcPts val="0"/>
              </a:spcBef>
              <a:spcAft>
                <a:spcPts val="0"/>
              </a:spcAft>
              <a:buSzPct val="112500"/>
              <a:buNone/>
            </a:pPr>
            <a:r>
              <a:rPr lang="pl-PL" sz="1600"/>
              <a:t>Cały proces ma wpływ na funkcjonowanie psychiczne, fizyczne i społeczne człowieka. To odpowiedź na trudności napotkane w nowej rzeczywistości. </a:t>
            </a:r>
            <a:endParaRPr/>
          </a:p>
        </p:txBody>
      </p:sp>
      <p:pic>
        <p:nvPicPr>
          <p:cNvPr id="89" name="Google Shape;89;p8"/>
          <p:cNvPicPr preferRelativeResize="0"/>
          <p:nvPr/>
        </p:nvPicPr>
        <p:blipFill rotWithShape="1">
          <a:blip r:embed="rId3">
            <a:alphaModFix/>
          </a:blip>
          <a:srcRect b="9077" l="0" r="0" t="15896"/>
          <a:stretch/>
        </p:blipFill>
        <p:spPr>
          <a:xfrm>
            <a:off x="5150225" y="1274875"/>
            <a:ext cx="3926450" cy="2945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g39bbf268907_1_0"/>
          <p:cNvSpPr txBox="1"/>
          <p:nvPr>
            <p:ph type="title"/>
          </p:nvPr>
        </p:nvSpPr>
        <p:spPr>
          <a:xfrm>
            <a:off x="311700" y="850625"/>
            <a:ext cx="8520600" cy="5940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Perspektywa państwa imigranckiego</a:t>
            </a:r>
            <a:endParaRPr>
              <a:solidFill>
                <a:schemeClr val="accent1"/>
              </a:solidFill>
            </a:endParaRPr>
          </a:p>
        </p:txBody>
      </p:sp>
      <p:sp>
        <p:nvSpPr>
          <p:cNvPr id="95" name="Google Shape;95;g39bbf268907_1_0"/>
          <p:cNvSpPr txBox="1"/>
          <p:nvPr>
            <p:ph idx="1" type="body"/>
          </p:nvPr>
        </p:nvSpPr>
        <p:spPr>
          <a:xfrm>
            <a:off x="1217875" y="1773850"/>
            <a:ext cx="7111800" cy="22080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1800"/>
              <a:buNone/>
            </a:pPr>
            <a:r>
              <a:rPr lang="pl-PL" sz="1600"/>
              <a:t>Ważne kwestie uwzględniane w polityce imigracyjnej: </a:t>
            </a:r>
            <a:endParaRPr sz="1600"/>
          </a:p>
          <a:p>
            <a:pPr indent="-330200" lvl="0" marL="457200" rtl="0" algn="l">
              <a:lnSpc>
                <a:spcPct val="115000"/>
              </a:lnSpc>
              <a:spcBef>
                <a:spcPts val="0"/>
              </a:spcBef>
              <a:spcAft>
                <a:spcPts val="0"/>
              </a:spcAft>
              <a:buSzPts val="1600"/>
              <a:buAutoNum type="alphaLcParenR"/>
            </a:pPr>
            <a:r>
              <a:rPr lang="pl-PL" sz="1600"/>
              <a:t>bezpieczeństwo (utrzymanie pokoju i stabilizacji); </a:t>
            </a:r>
            <a:endParaRPr sz="1600"/>
          </a:p>
          <a:p>
            <a:pPr indent="-330200" lvl="0" marL="457200" rtl="0" algn="l">
              <a:lnSpc>
                <a:spcPct val="115000"/>
              </a:lnSpc>
              <a:spcBef>
                <a:spcPts val="0"/>
              </a:spcBef>
              <a:spcAft>
                <a:spcPts val="0"/>
              </a:spcAft>
              <a:buSzPts val="1600"/>
              <a:buAutoNum type="alphaLcParenR"/>
            </a:pPr>
            <a:r>
              <a:rPr lang="pl-PL" sz="1600"/>
              <a:t>gospodarka </a:t>
            </a:r>
            <a:endParaRPr sz="1600"/>
          </a:p>
          <a:p>
            <a:pPr indent="-330200" lvl="0" marL="457200" rtl="0" algn="l">
              <a:lnSpc>
                <a:spcPct val="115000"/>
              </a:lnSpc>
              <a:spcBef>
                <a:spcPts val="0"/>
              </a:spcBef>
              <a:spcAft>
                <a:spcPts val="0"/>
              </a:spcAft>
              <a:buSzPts val="1600"/>
              <a:buAutoNum type="alphaLcParenR"/>
            </a:pPr>
            <a:r>
              <a:rPr lang="pl-PL" sz="1600"/>
              <a:t>demografia </a:t>
            </a:r>
            <a:endParaRPr sz="1600"/>
          </a:p>
          <a:p>
            <a:pPr indent="-330200" lvl="0" marL="457200" rtl="0" algn="l">
              <a:lnSpc>
                <a:spcPct val="115000"/>
              </a:lnSpc>
              <a:spcBef>
                <a:spcPts val="0"/>
              </a:spcBef>
              <a:spcAft>
                <a:spcPts val="0"/>
              </a:spcAft>
              <a:buSzPts val="1600"/>
              <a:buAutoNum type="alphaLcParenR"/>
            </a:pPr>
            <a:r>
              <a:rPr lang="pl-PL" sz="1600"/>
              <a:t>spójność społeczna i kulturowa </a:t>
            </a:r>
            <a:endParaRPr sz="16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g3863179f346_0_1"/>
          <p:cNvSpPr txBox="1"/>
          <p:nvPr>
            <p:ph type="title"/>
          </p:nvPr>
        </p:nvSpPr>
        <p:spPr>
          <a:xfrm>
            <a:off x="363475" y="652150"/>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Przykład osób z Ukrainy - polski rynek pracy</a:t>
            </a:r>
            <a:endParaRPr>
              <a:solidFill>
                <a:schemeClr val="accent1"/>
              </a:solidFill>
            </a:endParaRPr>
          </a:p>
        </p:txBody>
      </p:sp>
      <p:sp>
        <p:nvSpPr>
          <p:cNvPr id="101" name="Google Shape;101;g3863179f346_0_1"/>
          <p:cNvSpPr txBox="1"/>
          <p:nvPr>
            <p:ph idx="1" type="body"/>
          </p:nvPr>
        </p:nvSpPr>
        <p:spPr>
          <a:xfrm>
            <a:off x="311700" y="1437275"/>
            <a:ext cx="8520600" cy="30798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3C4043"/>
              </a:buClr>
              <a:buSzPts val="1600"/>
              <a:buChar char="●"/>
            </a:pPr>
            <a:r>
              <a:rPr lang="pl-PL" sz="1600">
                <a:solidFill>
                  <a:srgbClr val="3C4043"/>
                </a:solidFill>
                <a:highlight>
                  <a:schemeClr val="lt2"/>
                </a:highlight>
              </a:rPr>
              <a:t>W ciągu 2024 roku wskaźnik zatrudnienia wzrósł z 61% do 69% dzięki</a:t>
            </a:r>
            <a:endParaRPr sz="1600">
              <a:solidFill>
                <a:srgbClr val="3C4043"/>
              </a:solidFill>
              <a:highlight>
                <a:schemeClr val="lt2"/>
              </a:highlight>
            </a:endParaRPr>
          </a:p>
          <a:p>
            <a:pPr indent="0" lvl="0" marL="457200" rtl="0" algn="l">
              <a:lnSpc>
                <a:spcPct val="115000"/>
              </a:lnSpc>
              <a:spcBef>
                <a:spcPts val="0"/>
              </a:spcBef>
              <a:spcAft>
                <a:spcPts val="0"/>
              </a:spcAft>
              <a:buSzPts val="1800"/>
              <a:buNone/>
            </a:pPr>
            <a:r>
              <a:rPr lang="pl-PL" sz="1600">
                <a:solidFill>
                  <a:srgbClr val="3C4043"/>
                </a:solidFill>
                <a:highlight>
                  <a:schemeClr val="lt2"/>
                </a:highlight>
              </a:rPr>
              <a:t>osobom z Ukrainy gospodarka się dostosowała, co doprowadziło do </a:t>
            </a:r>
            <a:endParaRPr sz="1600">
              <a:solidFill>
                <a:srgbClr val="3C4043"/>
              </a:solidFill>
              <a:highlight>
                <a:schemeClr val="lt2"/>
              </a:highlight>
            </a:endParaRPr>
          </a:p>
          <a:p>
            <a:pPr indent="0" lvl="0" marL="457200" rtl="0" algn="l">
              <a:lnSpc>
                <a:spcPct val="115000"/>
              </a:lnSpc>
              <a:spcBef>
                <a:spcPts val="0"/>
              </a:spcBef>
              <a:spcAft>
                <a:spcPts val="0"/>
              </a:spcAft>
              <a:buSzPts val="1800"/>
              <a:buNone/>
            </a:pPr>
            <a:r>
              <a:rPr lang="pl-PL" sz="1600">
                <a:solidFill>
                  <a:srgbClr val="3C4043"/>
                </a:solidFill>
                <a:highlight>
                  <a:schemeClr val="lt2"/>
                </a:highlight>
              </a:rPr>
              <a:t>większej specjalizacji i wyższej produktywności.</a:t>
            </a:r>
            <a:endParaRPr sz="1600">
              <a:solidFill>
                <a:srgbClr val="3C4043"/>
              </a:solidFill>
              <a:highlight>
                <a:schemeClr val="lt2"/>
              </a:highlight>
            </a:endParaRPr>
          </a:p>
          <a:p>
            <a:pPr indent="-330200" lvl="0" marL="457200" rtl="0" algn="l">
              <a:lnSpc>
                <a:spcPct val="115000"/>
              </a:lnSpc>
              <a:spcBef>
                <a:spcPts val="1000"/>
              </a:spcBef>
              <a:spcAft>
                <a:spcPts val="0"/>
              </a:spcAft>
              <a:buClr>
                <a:srgbClr val="3C4043"/>
              </a:buClr>
              <a:buSzPts val="1600"/>
              <a:buChar char="●"/>
            </a:pPr>
            <a:r>
              <a:rPr lang="pl-PL" sz="1600">
                <a:solidFill>
                  <a:srgbClr val="3C4043"/>
                </a:solidFill>
                <a:highlight>
                  <a:schemeClr val="lt2"/>
                </a:highlight>
              </a:rPr>
              <a:t>Poprzez obecność osób z Ukrainy na rynku pracy, Polacy coraz częściej wykonują zadania wymagające wyższych kwalifikacji i  lepiej płatne.</a:t>
            </a:r>
            <a:endParaRPr sz="1600">
              <a:solidFill>
                <a:srgbClr val="3C4043"/>
              </a:solidFill>
              <a:highlight>
                <a:schemeClr val="lt2"/>
              </a:highlight>
            </a:endParaRPr>
          </a:p>
          <a:p>
            <a:pPr indent="-330200" lvl="0" marL="457200" rtl="0" algn="l">
              <a:lnSpc>
                <a:spcPct val="115000"/>
              </a:lnSpc>
              <a:spcBef>
                <a:spcPts val="1000"/>
              </a:spcBef>
              <a:spcAft>
                <a:spcPts val="0"/>
              </a:spcAft>
              <a:buClr>
                <a:srgbClr val="3C4043"/>
              </a:buClr>
              <a:buSzPts val="1600"/>
              <a:buChar char="●"/>
            </a:pPr>
            <a:r>
              <a:rPr lang="pl-PL" sz="1600">
                <a:solidFill>
                  <a:srgbClr val="3C4043"/>
                </a:solidFill>
                <a:highlight>
                  <a:schemeClr val="lt2"/>
                </a:highlight>
              </a:rPr>
              <a:t>Równolegle jednak wiąże się to z utrudnionym dostępem dla imigrantów do rynku pracy - na przykład: bardzo czasochłonny jest proces nostryfikacji dyplomów (lekarze, prawnicy), a czasem nawet z wymogiem posiadania obywatelstwa. </a:t>
            </a:r>
            <a:endParaRPr sz="1600">
              <a:solidFill>
                <a:srgbClr val="3C4043"/>
              </a:solidFill>
              <a:highlight>
                <a:schemeClr val="lt2"/>
              </a:highlight>
            </a:endParaRPr>
          </a:p>
          <a:p>
            <a:pPr indent="-330200" lvl="0" marL="457200" rtl="0" algn="l">
              <a:lnSpc>
                <a:spcPct val="115000"/>
              </a:lnSpc>
              <a:spcBef>
                <a:spcPts val="1000"/>
              </a:spcBef>
              <a:spcAft>
                <a:spcPts val="0"/>
              </a:spcAft>
              <a:buClr>
                <a:srgbClr val="3C4043"/>
              </a:buClr>
              <a:buSzPts val="1600"/>
              <a:buChar char="●"/>
            </a:pPr>
            <a:r>
              <a:rPr lang="pl-PL" sz="1600">
                <a:solidFill>
                  <a:srgbClr val="3C4043"/>
                </a:solidFill>
                <a:highlight>
                  <a:schemeClr val="lt2"/>
                </a:highlight>
              </a:rPr>
              <a:t>W 2024 r. wpływ netto ukraińskich uchodźców wyniósł 2,7% polskiego PKB. </a:t>
            </a:r>
            <a:endParaRPr sz="1600">
              <a:solidFill>
                <a:srgbClr val="3C4043"/>
              </a:solidFill>
              <a:highlight>
                <a:schemeClr val="lt2"/>
              </a:highlight>
            </a:endParaRPr>
          </a:p>
          <a:p>
            <a:pPr indent="0" lvl="0" marL="0" rtl="0" algn="l">
              <a:lnSpc>
                <a:spcPct val="115000"/>
              </a:lnSpc>
              <a:spcBef>
                <a:spcPts val="0"/>
              </a:spcBef>
              <a:spcAft>
                <a:spcPts val="0"/>
              </a:spcAft>
              <a:buSzPts val="1800"/>
              <a:buNone/>
            </a:pPr>
            <a:r>
              <a:t/>
            </a:r>
            <a:endParaRPr sz="1350">
              <a:solidFill>
                <a:srgbClr val="3C4043"/>
              </a:solidFill>
              <a:highlight>
                <a:schemeClr val="lt2"/>
              </a:highligh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g3863179f346_0_15"/>
          <p:cNvSpPr txBox="1"/>
          <p:nvPr>
            <p:ph type="title"/>
          </p:nvPr>
        </p:nvSpPr>
        <p:spPr>
          <a:xfrm>
            <a:off x="1630725" y="152650"/>
            <a:ext cx="54555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Clr>
                <a:schemeClr val="dk1"/>
              </a:buClr>
              <a:buSzPct val="39285"/>
              <a:buFont typeface="Arial"/>
              <a:buNone/>
            </a:pPr>
            <a:r>
              <a:rPr lang="pl-PL">
                <a:solidFill>
                  <a:schemeClr val="accent1"/>
                </a:solidFill>
              </a:rPr>
              <a:t>Sytuacja demograficzna Polski</a:t>
            </a:r>
            <a:endParaRPr>
              <a:solidFill>
                <a:schemeClr val="accent1"/>
              </a:solidFill>
            </a:endParaRPr>
          </a:p>
        </p:txBody>
      </p:sp>
      <p:pic>
        <p:nvPicPr>
          <p:cNvPr id="107" name="Google Shape;107;g3863179f346_0_15" title="population-growth-rate-with-and-without-migration (1).png"/>
          <p:cNvPicPr preferRelativeResize="0"/>
          <p:nvPr/>
        </p:nvPicPr>
        <p:blipFill rotWithShape="1">
          <a:blip r:embed="rId3">
            <a:alphaModFix/>
          </a:blip>
          <a:srcRect b="0" l="0" r="0" t="0"/>
          <a:stretch/>
        </p:blipFill>
        <p:spPr>
          <a:xfrm>
            <a:off x="1491074" y="725350"/>
            <a:ext cx="5734799" cy="4049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ctr">
              <a:lnSpc>
                <a:spcPct val="100000"/>
              </a:lnSpc>
              <a:spcBef>
                <a:spcPts val="0"/>
              </a:spcBef>
              <a:spcAft>
                <a:spcPts val="0"/>
              </a:spcAft>
              <a:buSzPct val="111111"/>
              <a:buNone/>
            </a:pPr>
            <a:r>
              <a:rPr lang="pl-PL">
                <a:solidFill>
                  <a:schemeClr val="accent1"/>
                </a:solidFill>
              </a:rPr>
              <a:t>Złożoność pojęcia </a:t>
            </a:r>
            <a:r>
              <a:rPr b="1" lang="pl-PL">
                <a:solidFill>
                  <a:schemeClr val="accent1"/>
                </a:solidFill>
              </a:rPr>
              <a:t>kultura</a:t>
            </a:r>
            <a:endParaRPr b="1">
              <a:solidFill>
                <a:schemeClr val="accent1"/>
              </a:solidFill>
            </a:endParaRPr>
          </a:p>
        </p:txBody>
      </p:sp>
      <p:pic>
        <p:nvPicPr>
          <p:cNvPr id="113" name="Google Shape;113;p2"/>
          <p:cNvPicPr preferRelativeResize="0"/>
          <p:nvPr/>
        </p:nvPicPr>
        <p:blipFill rotWithShape="1">
          <a:blip r:embed="rId3">
            <a:alphaModFix/>
          </a:blip>
          <a:srcRect b="0" l="0" r="0" t="0"/>
          <a:stretch/>
        </p:blipFill>
        <p:spPr>
          <a:xfrm>
            <a:off x="1832956" y="1086726"/>
            <a:ext cx="5478087" cy="2970048"/>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UA">
      <a:dk1>
        <a:srgbClr val="000000"/>
      </a:dk1>
      <a:lt1>
        <a:srgbClr val="FFFFFF"/>
      </a:lt1>
      <a:dk2>
        <a:srgbClr val="0E2841"/>
      </a:dk2>
      <a:lt2>
        <a:srgbClr val="FFFFFF"/>
      </a:lt2>
      <a:accent1>
        <a:srgbClr val="2E3192"/>
      </a:accent1>
      <a:accent2>
        <a:srgbClr val="41A8F5"/>
      </a:accent2>
      <a:accent3>
        <a:srgbClr val="54A4DA"/>
      </a:accent3>
      <a:accent4>
        <a:srgbClr val="344DAA"/>
      </a:accent4>
      <a:accent5>
        <a:srgbClr val="FFE168"/>
      </a:accent5>
      <a:accent6>
        <a:srgbClr val="828484"/>
      </a:accent6>
      <a:hlink>
        <a:srgbClr val="41A8F5"/>
      </a:hlink>
      <a:folHlink>
        <a:srgbClr val="344DA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