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y="5143500" cx="9144000"/>
  <p:notesSz cx="6858000" cy="9144000"/>
  <p:embeddedFontLst>
    <p:embeddedFont>
      <p:font typeface="Raleway"/>
      <p:regular r:id="rId35"/>
      <p:bold r:id="rId36"/>
      <p:italic r:id="rId37"/>
      <p:boldItalic r:id="rId38"/>
    </p:embeddedFont>
    <p:embeddedFont>
      <p:font typeface="Raleway Medium"/>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43" roundtripDataSignature="AMtx7mjiVtl6Cl5SJUXZftY/DWEyDWZDS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alewayMedium-bold.fntdata"/><Relationship Id="rId20" Type="http://schemas.openxmlformats.org/officeDocument/2006/relationships/slide" Target="slides/slide15.xml"/><Relationship Id="rId42" Type="http://schemas.openxmlformats.org/officeDocument/2006/relationships/font" Target="fonts/RalewayMedium-boldItalic.fntdata"/><Relationship Id="rId41" Type="http://schemas.openxmlformats.org/officeDocument/2006/relationships/font" Target="fonts/RalewayMedium-italic.fntdata"/><Relationship Id="rId22" Type="http://schemas.openxmlformats.org/officeDocument/2006/relationships/slide" Target="slides/slide17.xml"/><Relationship Id="rId21" Type="http://schemas.openxmlformats.org/officeDocument/2006/relationships/slide" Target="slides/slide16.xml"/><Relationship Id="rId43" Type="http://customschemas.google.com/relationships/presentationmetadata" Target="meta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font" Target="fonts/Raleway-regular.fntdata"/><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Raleway-italic.fntdata"/><Relationship Id="rId14" Type="http://schemas.openxmlformats.org/officeDocument/2006/relationships/slide" Target="slides/slide9.xml"/><Relationship Id="rId36" Type="http://schemas.openxmlformats.org/officeDocument/2006/relationships/font" Target="fonts/Raleway-bold.fntdata"/><Relationship Id="rId17" Type="http://schemas.openxmlformats.org/officeDocument/2006/relationships/slide" Target="slides/slide12.xml"/><Relationship Id="rId39" Type="http://schemas.openxmlformats.org/officeDocument/2006/relationships/font" Target="fonts/RalewayMedium-regular.fntdata"/><Relationship Id="rId16" Type="http://schemas.openxmlformats.org/officeDocument/2006/relationships/slide" Target="slides/slide11.xml"/><Relationship Id="rId38" Type="http://schemas.openxmlformats.org/officeDocument/2006/relationships/font" Target="fonts/Raleway-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a:solidFill>
                  <a:schemeClr val="dk1"/>
                </a:solidFill>
              </a:rPr>
              <a:t>Przywitaj się z uczniami i przypomnij, nad czym pracowaliście na poprzednich lekcjach. Poinformuj, czym będziecie zajmować się dzisiaj. Zadaj uczniom pytanie, czy znają osoby, które wyemigrowały z Polski lub z takiej emigracji wróciły. Rozwiń dyskusję zadając pytania o kraj, do którego wyjechali, a także cel. </a:t>
            </a:r>
            <a:endParaRPr>
              <a:latin typeface="Raleway Medium"/>
              <a:ea typeface="Raleway Medium"/>
              <a:cs typeface="Raleway Medium"/>
              <a:sym typeface="Raleway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6c9fd7017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g36c9fd7017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t>Podkreśl, że dotychczasowe emigracje, o których była mowa w tej prezentacji, to migracje elit. Natomiast ogromną skalę miała migracja głównie robotnicza podczas zaborów. Przypomnij, że jest to czas nie tylko wzrostu demograficznego, ale też postępu technologicznego, który sprawiał, że potrzeba było mniej osób do pracy.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9c63645db0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 name="Google Shape;125;g39c63645db0_0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t>Jednym z najważniejszych ośrodków, do których migrowali Polacy było USA. Proces ten rozpoczął się w Wielkopolsce. Omów dane podane na slajdzie. Przypomnij, że określenie dokładnej liczby osób migrujących było utrudnione ze względu na sytuację polityczną Polski.</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9c63645db0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 name="Google Shape;131;g39c63645db0_0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t>Mimo tego, że określenie liczb było trudne, historycy polscy podają łączną liczbę 2 227 966. Statystyki amerykańskie pokazują, że był to napływ w większości rąk do pracy. Jednym z największych ośrodków Polaków było Chicago, które do dzisiaj pełni ważne miejsce rozwoju Polonii.</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8640cafbed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7" name="Google Shape;137;g38640cafbed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t>Wyjazdy do Brazylii cechowały się kilkukrotnymi nagłymi zrywami. Były możliwe, dzięki kampaniom werbunkowym opłacanym przez rząd brazylijski. Wyjazdy te nazwano “gorączką brazylijską”. W Brazylii emigranci zajmowali się głównie uprawą ziem otrzymanych od rządu. Osiedlali się w stanach południowych Parana, Santa Catarina i Rio Grande do Sul. Natomiast działki, które otrzymywali były rozproszone w znacznej odległości, co nie sprzyjało utrzymywaniu więzi i tworzeniu wspólnej tożsamości.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8640cafbed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g38640cafbed_0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t>Zmiana charakteru migracji była widoczna również w Europie. Francja, która dotychczas zrzeszała w Paryżu inteligencje, zaczęła przyciągać również robotników. Wcześniejsze organizacje miały charakter głównie kulturalny. “Nowa” emigracja zakładała np.:  liczne towarzystwa bratniej pomocy. Szacuje się, że do Fracji przybyło 25-30 tys. Polaków.</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sz="1200">
                <a:solidFill>
                  <a:srgbClr val="202122"/>
                </a:solidFill>
              </a:rPr>
              <a:t>17 września 1939 roku, niedługo po ataku Armii Czerwonej na Polskę, polski rząd wraz z Naczelnym Wodzem Edwardem Rydzem-Śmigłym i premierem Felicjanem Sławojem Składkowskim przekroczył rumuńską granicę. Pokaż, że krajami przyjmującymi, były różne miejsca na świecie, często też takie, które mogłyby wydawać się odmienne kulturowo.</a:t>
            </a:r>
            <a:endParaRPr sz="1200">
              <a:solidFill>
                <a:srgbClr val="FF0000"/>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latin typeface="Raleway Medium"/>
              <a:ea typeface="Raleway Medium"/>
              <a:cs typeface="Raleway Medium"/>
              <a:sym typeface="Raleway Medium"/>
            </a:endParaRPr>
          </a:p>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W wielu miejscach na świecie do dzisiaj są miejsca pamięci, elementy kultury polskiej, które pozwalają nie tylko dbać o historię, ale również pielęgnować elementy polskości poza granicami kraju.</a:t>
            </a:r>
            <a:endParaRPr>
              <a:latin typeface="Raleway Medium"/>
              <a:ea typeface="Raleway Medium"/>
              <a:cs typeface="Raleway Medium"/>
              <a:sym typeface="Raleway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sz="1200">
                <a:solidFill>
                  <a:srgbClr val="202122"/>
                </a:solidFill>
              </a:rPr>
              <a:t>Po tym slajdzie zaproś osoby do przeczytania fragmentu, który znajdziesz w skrypcie i przedyskutujcie następujące zagadnienia: </a:t>
            </a:r>
            <a:r>
              <a:rPr lang="pl-PL" sz="1200">
                <a:solidFill>
                  <a:schemeClr val="dk1"/>
                </a:solidFill>
              </a:rPr>
              <a:t>Spróbuj wyobrazić sobie, jakie elementy tożsamości, były dla dzieci najważniejsze? Co Ty byś o sobie powiedział? Jak będąc w obcym miejscu nie stracić swojej tożsamości? Jak myślisz, jakie były dalsze losy dzieci Dobrego Maharadży?</a:t>
            </a:r>
            <a:endParaRPr sz="1200">
              <a:solidFill>
                <a:srgbClr val="202122"/>
              </a:solidFill>
            </a:endParaRPr>
          </a:p>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Przyjrzyjcie się innym krajom, do których również emigrowali Polacy. </a:t>
            </a:r>
            <a:endParaRPr>
              <a:latin typeface="Raleway Medium"/>
              <a:ea typeface="Raleway Medium"/>
              <a:cs typeface="Raleway Medium"/>
              <a:sym typeface="Raleway Medium"/>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Koniec wojny przyniósł falę repatriacji i przesiedleń. Natomiast w latach 90. proces ten był trudny, nie było regulacji prawnych. Osoby, które żyją na terenach dawnego ZSRR są zazwyczaj dobrze wykształcone, przedsiębiorcze, o stabilnych dochodach w kraju. Wynika to ze wsparcia oświaty polonijnej w latach 90. i organizacji polonijnych na Wschodzie oraz otwarcia dla studentów polonijnych polskich uczelni.</a:t>
            </a:r>
            <a:endParaRPr>
              <a:latin typeface="Raleway Medium"/>
              <a:ea typeface="Raleway Medium"/>
              <a:cs typeface="Raleway Medium"/>
              <a:sym typeface="Raleway Medium"/>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36c9fa76ea2_1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 name="Google Shape;62;g36c9fa76ea2_1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a:solidFill>
                  <a:schemeClr val="dk1"/>
                </a:solidFill>
              </a:rPr>
              <a:t>Podtrzymując dyskusję stwórzcie wspólnie mapę myśli dotyczącą tego, jakie są współczesne przyczyny wyjazdów z Polski. (uwzględnijcie zarówno wyjazdy krótkoterminowe, jak i długoterminowe). Po krótkiej burzy mózgów postaw pytanie, dlaczego taki rodzaj wyjazdów jest możliwy. Porozmawiajcie o tym, że możliwość swobodnego przemieszczania się, zatrudniania i korzystania z praw politycznych i socjalnych jest możliwy, dzięki wstąpieniu do Unii Europejskiej i Strefy Schengen. Poinformuj uczniów, że jest to moment, który wyznacza dwa typy polskich migracji: przed 1 maja 2004 i po. </a:t>
            </a:r>
            <a:endParaRPr>
              <a:solidFill>
                <a:schemeClr val="dk1"/>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 name="Google Shape;18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Przyjrzyjcie się podanym statystykom. W razie potrzeby rozwiń zagadnienie związane z wydarzeniami marcowymi: </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bunt młodzieży</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brutalne działania policji </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wzmożone represje </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sześciodniowa wojna izraelsko-arabska</a:t>
            </a:r>
            <a:endParaRPr>
              <a:latin typeface="Raleway Medium"/>
              <a:ea typeface="Raleway Medium"/>
              <a:cs typeface="Raleway Medium"/>
              <a:sym typeface="Raleway Medium"/>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 name="Google Shape;19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Omówcie wspólnie sytuację po ogłoszeniu stanu wojennego, który początkowo uniemożliwia wyjazdy. Natomiast z czasem regulacje rozluźniają się. Sytuacja w państwie sprawia, że osoby przebywające za granicą decydują się tam zostać. Stan wojenny i sytuacja gospodarcza sprawia, że Polacy emigrują również zarobkowo. </a:t>
            </a:r>
            <a:endParaRPr>
              <a:latin typeface="Raleway Medium"/>
              <a:ea typeface="Raleway Medium"/>
              <a:cs typeface="Raleway Medium"/>
              <a:sym typeface="Raleway Medium"/>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9" name="Google Shape;19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Podsumujcie lata osiemdziesiąte i przyjrzyjcie się zmianom polityczno-gospodarczym, które miały wpływ na emigracje. Zastanówcie się, czy współcześnie również funkcjonuje mit “złotego Zachodu”?</a:t>
            </a:r>
            <a:endParaRPr>
              <a:latin typeface="Raleway Medium"/>
              <a:ea typeface="Raleway Medium"/>
              <a:cs typeface="Raleway Medium"/>
              <a:sym typeface="Raleway Medium"/>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6c9fa76ea2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 name="Google Shape;205;g36c9fa76ea2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a:solidFill>
                  <a:schemeClr val="dk1"/>
                </a:solidFill>
              </a:rPr>
              <a:t>Przez chwilę wróćcie do mapy myśli, której elementem być może są migracje sezonowe. Zapytaj uczniów, czy mają wśród znajomych osoby, które pracują w ten sposób? Jeśli ten temat pojawił się wcześniej wróć do niego. Pokaż, że działania, które są obecnie popularne np.: wśród młodzieży, mają swoje początki w latach 80. </a:t>
            </a:r>
            <a:endParaRPr>
              <a:solidFill>
                <a:schemeClr val="dk1"/>
              </a:solidFill>
            </a:endParaRPr>
          </a:p>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Działania na rzecz Polonii łączyły się z chęcią utrzymywania tożsamości narodowej, Aby tworzyć spójną narrację o swoim życiu  warto jest znać tradycje i kulturę kraju pochodzenia lub swoich przodków (jeśli określenie kraju pochodzenia jest trudne). Utrzymanie wspólnej tożsamości jest wyzwaniem szczególnie w kolejnych pokoleniach, które nie mają w pamięci doświadczeń z przebywania w danej społeczności - w tym przypadku społeczności polskiej, stąd nacisk na działania skierowane do dzieci i na edukację.</a:t>
            </a:r>
            <a:endParaRPr>
              <a:latin typeface="Raleway Medium"/>
              <a:ea typeface="Raleway Medium"/>
              <a:cs typeface="Raleway Medium"/>
              <a:sym typeface="Raleway Medium"/>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97da8fb587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 name="Google Shape;218;g397da8fb58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Zbierzcie informacje dotyczące migracji przedakcesyjnych i poakcesyjnych. Wskażcie mechanizmy, które powstały w latach 80. i trwają do dzisiaj (np.: migracje sezonowe). Pokażcie podobieństwa i różnice tych dwóch okresów. Ważne, by wybrzmiało, że historia Polski jest historią migracji.</a:t>
            </a:r>
            <a:endParaRPr>
              <a:latin typeface="Raleway Medium"/>
              <a:ea typeface="Raleway Medium"/>
              <a:cs typeface="Raleway Medium"/>
              <a:sym typeface="Raleway Medium"/>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4" name="Google Shape;224;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9cbc52750c_0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g39cbc52750c_0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
        <p:nvSpPr>
          <p:cNvPr id="236" name="Google Shape;236;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0" name="Google Shape;240;p3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 name="Google Shape;7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a:solidFill>
                  <a:schemeClr val="dk1"/>
                </a:solidFill>
              </a:rPr>
              <a:t>Zwróćcie uwagę, na to, jak zmieniło się “przebywanie za granicą” po utworzeniu Unii Europejskiej. Państwa zrzeszone przyjęły regulacje prawne dotyczące przepływu ludzi na poziomie międzynarodowym, te ustalenia są nadrzędne względem polityk migracyjnych poszczególnych państw. A polityki te, zawsze muszą być zgodne z ustaleniami na szczeblu UE. </a:t>
            </a:r>
            <a:endParaRPr>
              <a:latin typeface="Raleway Medium"/>
              <a:ea typeface="Raleway Medium"/>
              <a:cs typeface="Raleway Medium"/>
              <a:sym typeface="Raleway Medium"/>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6ca11b96c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g36ca11b96c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a:latin typeface="Raleway Medium"/>
                <a:ea typeface="Raleway Medium"/>
                <a:cs typeface="Raleway Medium"/>
                <a:sym typeface="Raleway Medium"/>
              </a:rPr>
              <a:t>Umówcie zmiany, jakie zaszły w wyjazdach z Polski i przebywaniu za granicą. Po wstąpieniu do UE, sytuacja Polaków, którzy mieszkali już w innych krajach, a ich sytuacja była dotychczas nieuregulowana, uległa uproszczeniu i polepszeniu. Ich status został uregulowany. Zyskali jednocześnie możliwość mobilności i powrotów do kraju pochodzenia. Otwarcie rynków pracy sprawiło, że migranci w większości byli aktywni zawodowo, co odróżnia ich od migrantów przedakcesyjnych. Początkowo migrujący, którzy mieli wykształcenie sięgali po pracę poniżej swoich kompetencji, Natomiast z biegiem lat, rozwojem programów mobilnościowych sytuacja ta stopniowo ulegała zmianie. </a:t>
            </a:r>
            <a:endParaRPr>
              <a:latin typeface="Raleway Medium"/>
              <a:ea typeface="Raleway Medium"/>
              <a:cs typeface="Raleway Medium"/>
              <a:sym typeface="Raleway Medium"/>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 name="Google Shape;82;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solidFill>
                  <a:schemeClr val="dk1"/>
                </a:solidFill>
              </a:rPr>
              <a:t>Porozmawiajcie wspólnie o skali migracji w pierwszych latach po wstąpieniu do UE. Podkreśl, że dane GUS nie mogą być traktowane, jako dokładne liczby, a jedynie szacowane, przybliżone wartości. </a:t>
            </a:r>
            <a:endParaRPr sz="100">
              <a:latin typeface="Raleway Medium"/>
              <a:ea typeface="Raleway Medium"/>
              <a:cs typeface="Raleway Medium"/>
              <a:sym typeface="Raleway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6c9fa76ea2_1_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g36c9fa76ea2_1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a:solidFill>
                  <a:schemeClr val="dk1"/>
                </a:solidFill>
              </a:rPr>
              <a:t>Podkreśl, że wstąpienie do Unii Europejskiej zmieniło polskie migracje. Jednak zdecydowanie nie zapoczątkowało. Migracje są obecne w historii Polski i stanowią niemal nieodłączny element tożsamości Polaków. Aby uczniowie mogli się o tym przekonać - zaproś ich do ćwiczenia pierwszego. </a:t>
            </a:r>
            <a:endParaRPr>
              <a:solidFill>
                <a:schemeClr val="dk1"/>
              </a:solidFill>
            </a:endParaRPr>
          </a:p>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a:solidFill>
                  <a:schemeClr val="dk1"/>
                </a:solidFill>
              </a:rPr>
              <a:t>Rozdaj uczniom karteczki, z krótkimi informacjami (znajdują się na końcu skryptu). Poproś, by spróbowali dopasować notatkę do imion i nazwisk wyświetlanych na tablicy. Zapytaj z jakimi wydarzeniami kojarzą się te osoby. Czy uczniowie zauważają co ich łączy? </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rPr lang="pl-PL">
                <a:solidFill>
                  <a:schemeClr val="dk1"/>
                </a:solidFill>
              </a:rPr>
              <a:t>Po krótkiej rozmowie uzupełnij/usystematyzuj wiedzę: słowo “uchodźca” pojawia się od roku </a:t>
            </a:r>
            <a:r>
              <a:rPr lang="pl-PL" sz="1200">
                <a:solidFill>
                  <a:schemeClr val="dk1"/>
                </a:solidFill>
              </a:rPr>
              <a:t>1951, czyli od czasów wspominanej na poprzedniej lekcji Konwencji Genewskiej. Ludzie, którzy uciekają ze swoich krajów </a:t>
            </a:r>
            <a:r>
              <a:rPr lang="pl-PL" sz="1200">
                <a:solidFill>
                  <a:srgbClr val="202122"/>
                </a:solidFill>
              </a:rPr>
              <a:t>przed prześladowaniem ze względu na rasę, religię, narodowość, poglądy polityczne lub przynależność do określonej grupy społecznej zdarzały się już wcześniej. Uciekali również z Polski. Zapytaj uczniów, czy przychodzą Ci do głowy inne przykłady wydarzeń, po których Polacy uciekali do innych Państw?</a:t>
            </a:r>
            <a:endParaRPr>
              <a:latin typeface="Raleway Medium"/>
              <a:ea typeface="Raleway Medium"/>
              <a:cs typeface="Raleway Medium"/>
              <a:sym typeface="Raleway Medium"/>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sz="1200">
                <a:solidFill>
                  <a:srgbClr val="202122"/>
                </a:solidFill>
              </a:rPr>
              <a:t>Omów przykłady z prezentacji: Wielka Emigracja, czyli ucieczka w skutek nieudanego powstania listopadowego. Wzięli w niej udział między innymi Adam Mickiewicz, Juliusz Słowacki, Józef Bem, książę Adam Jerzy Czartoryski, Ernest Malinowski, Zygmunt Krasiński i Fryderyk Chopin. Podkreśl, że te osoby, mimo wyjazdu, mają niesamowity wkład w polską kulturę i tradycję.</a:t>
            </a:r>
            <a:endParaRPr>
              <a:latin typeface="Raleway Medium"/>
              <a:ea typeface="Raleway Medium"/>
              <a:cs typeface="Raleway Medium"/>
              <a:sym typeface="Raleway Medium"/>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 name="Google Shape;11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sz="1200">
                <a:solidFill>
                  <a:srgbClr val="202122"/>
                </a:solidFill>
              </a:rPr>
              <a:t>Podawaj kolejne przykłady: klęskę powstania styczniowego w 1864 roku, Szwajcarię w roku 1887, gdzie na uchodźstwie powstał ważny filar ruchu narodowo-demokratycznego Liga Polska, sześć lat później przekształcona przez Romana Dmowskiego w Ligę Narodową, </a:t>
            </a:r>
            <a:endParaRPr>
              <a:latin typeface="Raleway Medium"/>
              <a:ea typeface="Raleway Medium"/>
              <a:cs typeface="Raleway Medium"/>
              <a:sym typeface="Raleway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atin typeface="Raleway Medium"/>
                <a:ea typeface="Raleway Medium"/>
                <a:cs typeface="Raleway Medium"/>
                <a:sym typeface="Raleway Medium"/>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1"/>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atin typeface="Raleway Medium"/>
                <a:ea typeface="Raleway Medium"/>
                <a:cs typeface="Raleway Medium"/>
                <a:sym typeface="Raleway Medium"/>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2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atin typeface="Raleway Medium"/>
                <a:ea typeface="Raleway Medium"/>
                <a:cs typeface="Raleway Medium"/>
                <a:sym typeface="Raleway Medium"/>
              </a:defRPr>
            </a:lvl1pPr>
          </a:lstStyle>
          <a:p/>
        </p:txBody>
      </p:sp>
      <p:sp>
        <p:nvSpPr>
          <p:cNvPr id="45" name="Google Shape;45;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3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atin typeface="Raleway Medium"/>
                <a:ea typeface="Raleway Medium"/>
                <a:cs typeface="Raleway Medium"/>
                <a:sym typeface="Raleway Medium"/>
              </a:defRPr>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3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9" name="Google Shape;49;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 name="Shape 17"/>
        <p:cNvGrpSpPr/>
        <p:nvPr/>
      </p:nvGrpSpPr>
      <p:grpSpPr>
        <a:xfrm>
          <a:off x="0" y="0"/>
          <a:ext cx="0" cy="0"/>
          <a:chOff x="0" y="0"/>
          <a:chExt cx="0" cy="0"/>
        </a:xfrm>
      </p:grpSpPr>
      <p:sp>
        <p:nvSpPr>
          <p:cNvPr id="18" name="Google Shape;18;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sp>
        <p:nvSpPr>
          <p:cNvPr id="20" name="Google Shape;20;p2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atin typeface="Raleway Medium"/>
                <a:ea typeface="Raleway Medium"/>
                <a:cs typeface="Raleway Medium"/>
                <a:sym typeface="Raleway Medium"/>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1" name="Google Shape;21;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 name="Shape 22"/>
        <p:cNvGrpSpPr/>
        <p:nvPr/>
      </p:nvGrpSpPr>
      <p:grpSpPr>
        <a:xfrm>
          <a:off x="0" y="0"/>
          <a:ext cx="0" cy="0"/>
          <a:chOff x="0" y="0"/>
          <a:chExt cx="0" cy="0"/>
        </a:xfrm>
      </p:grpSpPr>
      <p:sp>
        <p:nvSpPr>
          <p:cNvPr id="23" name="Google Shape;23;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 name="Google Shape;24;p24"/>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 name="Google Shape;25;p24"/>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7" name="Shape 27"/>
        <p:cNvGrpSpPr/>
        <p:nvPr/>
      </p:nvGrpSpPr>
      <p:grpSpPr>
        <a:xfrm>
          <a:off x="0" y="0"/>
          <a:ext cx="0" cy="0"/>
          <a:chOff x="0" y="0"/>
          <a:chExt cx="0" cy="0"/>
        </a:xfrm>
      </p:grpSpPr>
      <p:sp>
        <p:nvSpPr>
          <p:cNvPr id="28" name="Google Shape;28;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9" name="Google Shape;29;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2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atin typeface="Raleway Medium"/>
                <a:ea typeface="Raleway Medium"/>
                <a:cs typeface="Raleway Medium"/>
                <a:sym typeface="Raleway Medium"/>
              </a:defRPr>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 name="Google Shape;32;p2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2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atin typeface="Raleway Medium"/>
                <a:ea typeface="Raleway Medium"/>
                <a:cs typeface="Raleway Medium"/>
                <a:sym typeface="Raleway Medium"/>
              </a:defRPr>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6" name="Google Shape;36;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2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aleway Medium"/>
              <a:ea typeface="Raleway Medium"/>
              <a:cs typeface="Raleway Medium"/>
              <a:sym typeface="Raleway Medium"/>
            </a:endParaRPr>
          </a:p>
        </p:txBody>
      </p:sp>
      <p:sp>
        <p:nvSpPr>
          <p:cNvPr id="39" name="Google Shape;39;p2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atin typeface="Raleway Medium"/>
                <a:ea typeface="Raleway Medium"/>
                <a:cs typeface="Raleway Medium"/>
                <a:sym typeface="Raleway Medium"/>
              </a:defRPr>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0" name="Google Shape;40;p2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atin typeface="Raleway Medium"/>
                <a:ea typeface="Raleway Medium"/>
                <a:cs typeface="Raleway Medium"/>
                <a:sym typeface="Raleway Medium"/>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2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2" name="Google Shape;42;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6.jp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hyperlink" Target="https://ua.kik.waw.pl/kampania/"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jpg"/><Relationship Id="rId4" Type="http://schemas.openxmlformats.org/officeDocument/2006/relationships/image" Target="../media/image9.jpg"/><Relationship Id="rId5" Type="http://schemas.openxmlformats.org/officeDocument/2006/relationships/image" Target="../media/image10.jpg"/><Relationship Id="rId6" Type="http://schemas.openxmlformats.org/officeDocument/2006/relationships/image" Target="../media/image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hyperlink" Target="https://stat.gov.pl/obszary-tematyczne/ludnosc/migracje-zagraniczne-ludnosci/informacja-o-rozmiarach-i-kierunkach-czasowej-emigracji-z-polski-w-latach-2018-2023,18,2.html" TargetMode="External"/><Relationship Id="rId4" Type="http://schemas.openxmlformats.org/officeDocument/2006/relationships/hyperlink" Target="https://uchodzcy.info/infos/polacy-tez-byli-uchodzcami/?utm_source=chatgpt.com" TargetMode="External"/><Relationship Id="rId5" Type="http://schemas.openxmlformats.org/officeDocument/2006/relationships/hyperlink" Target="https://2korpus.org/muzeum-im-plk-boleslawa-orlinskiego-kanada/"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jpg"/><Relationship Id="rId4" Type="http://schemas.openxmlformats.org/officeDocument/2006/relationships/image" Target="../media/image7.jpg"/><Relationship Id="rId5" Type="http://schemas.openxmlformats.org/officeDocument/2006/relationships/image" Target="../media/image4.jpg"/><Relationship Id="rId6" Type="http://schemas.openxmlformats.org/officeDocument/2006/relationships/image" Target="../media/image16.png"/><Relationship Id="rId7" Type="http://schemas.openxmlformats.org/officeDocument/2006/relationships/image" Target="../media/image1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 name="Shape 53"/>
        <p:cNvGrpSpPr/>
        <p:nvPr/>
      </p:nvGrpSpPr>
      <p:grpSpPr>
        <a:xfrm>
          <a:off x="0" y="0"/>
          <a:ext cx="0" cy="0"/>
          <a:chOff x="0" y="0"/>
          <a:chExt cx="0" cy="0"/>
        </a:xfrm>
      </p:grpSpPr>
      <p:sp>
        <p:nvSpPr>
          <p:cNvPr id="54" name="Google Shape;54;p1"/>
          <p:cNvSpPr txBox="1"/>
          <p:nvPr>
            <p:ph type="ctrTitle"/>
          </p:nvPr>
        </p:nvSpPr>
        <p:spPr>
          <a:xfrm>
            <a:off x="5511337" y="1495489"/>
            <a:ext cx="3574473" cy="2152521"/>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lang="pl-PL" sz="4000">
                <a:solidFill>
                  <a:schemeClr val="accent1"/>
                </a:solidFill>
              </a:rPr>
              <a:t>POLSKI KONTEKST MIGRACYJNY</a:t>
            </a:r>
            <a:endParaRPr/>
          </a:p>
        </p:txBody>
      </p:sp>
      <p:pic>
        <p:nvPicPr>
          <p:cNvPr descr="Obraz zawierający ubrania, osoba, obuwie, dżinsy&#10;&#10;Zawartość wygenerowana przez AI może być niepoprawna." id="55" name="Google Shape;55;p1"/>
          <p:cNvPicPr preferRelativeResize="0"/>
          <p:nvPr/>
        </p:nvPicPr>
        <p:blipFill rotWithShape="1">
          <a:blip r:embed="rId4">
            <a:alphaModFix/>
          </a:blip>
          <a:srcRect b="0" l="0" r="0" t="0"/>
          <a:stretch/>
        </p:blipFill>
        <p:spPr>
          <a:xfrm>
            <a:off x="0" y="889461"/>
            <a:ext cx="5331692" cy="3525550"/>
          </a:xfrm>
          <a:prstGeom prst="rect">
            <a:avLst/>
          </a:prstGeom>
          <a:noFill/>
          <a:ln>
            <a:noFill/>
          </a:ln>
        </p:spPr>
      </p:pic>
      <p:pic>
        <p:nvPicPr>
          <p:cNvPr descr="Obraz zawierający tekst, Czcionka, Grafika, krąg&#10;&#10;Zawartość wygenerowana przez AI może być niepoprawna." id="56" name="Google Shape;56;p1"/>
          <p:cNvPicPr preferRelativeResize="0"/>
          <p:nvPr/>
        </p:nvPicPr>
        <p:blipFill rotWithShape="1">
          <a:blip r:embed="rId5">
            <a:alphaModFix/>
          </a:blip>
          <a:srcRect b="0" l="0" r="0" t="0"/>
          <a:stretch/>
        </p:blipFill>
        <p:spPr>
          <a:xfrm rot="-7652614">
            <a:off x="4007951" y="2433535"/>
            <a:ext cx="1176610" cy="1177377"/>
          </a:xfrm>
          <a:prstGeom prst="rtTriangle">
            <a:avLst/>
          </a:prstGeom>
          <a:noFill/>
          <a:ln>
            <a:noFill/>
          </a:ln>
        </p:spPr>
      </p:pic>
      <p:pic>
        <p:nvPicPr>
          <p:cNvPr descr="Obraz zawierający tekst, Czcionka, Grafika, krąg&#10;&#10;Zawartość wygenerowana przez AI może być niepoprawna." id="57" name="Google Shape;57;p1"/>
          <p:cNvPicPr preferRelativeResize="0"/>
          <p:nvPr/>
        </p:nvPicPr>
        <p:blipFill rotWithShape="1">
          <a:blip r:embed="rId5">
            <a:alphaModFix/>
          </a:blip>
          <a:srcRect b="0" l="0" r="0" t="42374"/>
          <a:stretch/>
        </p:blipFill>
        <p:spPr>
          <a:xfrm>
            <a:off x="1374349" y="889461"/>
            <a:ext cx="1352712" cy="780013"/>
          </a:xfrm>
          <a:prstGeom prst="rect">
            <a:avLst/>
          </a:prstGeom>
          <a:noFill/>
          <a:ln>
            <a:noFill/>
          </a:ln>
        </p:spPr>
      </p:pic>
      <p:pic>
        <p:nvPicPr>
          <p:cNvPr descr="Obraz zawierający Czcionka, krąg, Grafika, logo&#10;&#10;Zawartość wygenerowana przez AI może być niepoprawna." id="58" name="Google Shape;58;p1"/>
          <p:cNvPicPr preferRelativeResize="0"/>
          <p:nvPr/>
        </p:nvPicPr>
        <p:blipFill rotWithShape="1">
          <a:blip r:embed="rId6">
            <a:alphaModFix/>
          </a:blip>
          <a:srcRect b="57625" l="0" r="0" t="0"/>
          <a:stretch/>
        </p:blipFill>
        <p:spPr>
          <a:xfrm>
            <a:off x="1374349" y="315881"/>
            <a:ext cx="1352712" cy="573580"/>
          </a:xfrm>
          <a:prstGeom prst="rect">
            <a:avLst/>
          </a:prstGeom>
          <a:noFill/>
          <a:ln>
            <a:noFill/>
          </a:ln>
        </p:spPr>
      </p:pic>
      <p:sp>
        <p:nvSpPr>
          <p:cNvPr id="59" name="Google Shape;59;p1"/>
          <p:cNvSpPr txBox="1"/>
          <p:nvPr/>
        </p:nvSpPr>
        <p:spPr>
          <a:xfrm>
            <a:off x="7682400" y="4618850"/>
            <a:ext cx="1378500" cy="46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pl-PL" sz="600">
                <a:solidFill>
                  <a:srgbClr val="0E2841"/>
                </a:solidFill>
              </a:rPr>
              <a:t>© Copyright 2025 Ukraińska Akcja. </a:t>
            </a:r>
            <a:r>
              <a:rPr lang="pl-PL" sz="600" u="sng">
                <a:solidFill>
                  <a:srgbClr val="41A8F5"/>
                </a:solidFill>
                <a:hlinkClick r:id="rId7">
                  <a:extLst>
                    <a:ext uri="{A12FA001-AC4F-418D-AE19-62706E023703}">
                      <ahyp:hlinkClr val="tx"/>
                    </a:ext>
                  </a:extLst>
                </a:hlinkClick>
              </a:rPr>
              <a:t>https://ua.kik.waw.pl/kampania/</a:t>
            </a:r>
            <a:endParaRPr sz="600">
              <a:solidFill>
                <a:srgbClr val="0E2841"/>
              </a:solidFill>
            </a:endParaRPr>
          </a:p>
          <a:p>
            <a:pPr indent="0" lvl="0" marL="0" rtl="0" algn="l">
              <a:spcBef>
                <a:spcPts val="0"/>
              </a:spcBef>
              <a:spcAft>
                <a:spcPts val="0"/>
              </a:spcAft>
              <a:buNone/>
            </a:pPr>
            <a:r>
              <a:rPr lang="pl-PL" sz="600">
                <a:solidFill>
                  <a:srgbClr val="0E2841"/>
                </a:solidFill>
              </a:rPr>
              <a:t>Wszelkie prawa zastrzeżone</a:t>
            </a:r>
            <a:endParaRPr sz="600">
              <a:solidFill>
                <a:srgbClr val="0E284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g36c9fd70177_0_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Migracje z ziem polskich pod zaborami </a:t>
            </a:r>
            <a:endParaRPr>
              <a:solidFill>
                <a:schemeClr val="accent1"/>
              </a:solidFill>
            </a:endParaRPr>
          </a:p>
        </p:txBody>
      </p:sp>
      <p:sp>
        <p:nvSpPr>
          <p:cNvPr id="122" name="Google Shape;122;g36c9fd70177_0_0"/>
          <p:cNvSpPr txBox="1"/>
          <p:nvPr>
            <p:ph idx="1" type="body"/>
          </p:nvPr>
        </p:nvSpPr>
        <p:spPr>
          <a:xfrm>
            <a:off x="311700" y="1402750"/>
            <a:ext cx="8520600" cy="31488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pl-PL" sz="1600"/>
              <a:t>Przyczyny:</a:t>
            </a:r>
            <a:endParaRPr sz="1600"/>
          </a:p>
          <a:p>
            <a:pPr indent="-330200" lvl="0" marL="457200" rtl="0" algn="l">
              <a:lnSpc>
                <a:spcPct val="115000"/>
              </a:lnSpc>
              <a:spcBef>
                <a:spcPts val="0"/>
              </a:spcBef>
              <a:spcAft>
                <a:spcPts val="0"/>
              </a:spcAft>
              <a:buSzPts val="1600"/>
              <a:buChar char="-"/>
            </a:pPr>
            <a:r>
              <a:rPr lang="pl-PL" sz="1600"/>
              <a:t>głównie migracje zarobkowe</a:t>
            </a:r>
            <a:endParaRPr sz="1600"/>
          </a:p>
          <a:p>
            <a:pPr indent="-330200" lvl="0" marL="457200" rtl="0" algn="l">
              <a:lnSpc>
                <a:spcPct val="115000"/>
              </a:lnSpc>
              <a:spcBef>
                <a:spcPts val="0"/>
              </a:spcBef>
              <a:spcAft>
                <a:spcPts val="0"/>
              </a:spcAft>
              <a:buSzPts val="1600"/>
              <a:buChar char="-"/>
            </a:pPr>
            <a:r>
              <a:rPr lang="pl-PL" sz="1600"/>
              <a:t>migrują głównie robotnicy </a:t>
            </a:r>
            <a:endParaRPr sz="1600"/>
          </a:p>
          <a:p>
            <a:pPr indent="-330200" lvl="0" marL="457200" rtl="0" algn="l">
              <a:lnSpc>
                <a:spcPct val="115000"/>
              </a:lnSpc>
              <a:spcBef>
                <a:spcPts val="0"/>
              </a:spcBef>
              <a:spcAft>
                <a:spcPts val="0"/>
              </a:spcAft>
              <a:buSzPts val="1600"/>
              <a:buChar char="-"/>
            </a:pPr>
            <a:r>
              <a:rPr lang="pl-PL" sz="1600"/>
              <a:t>wzrost demograficzny, przy jednoczesnym postępie technologicznym w rolnictwie → mniej ludzi potrzebnych do pracy</a:t>
            </a:r>
            <a:endParaRPr sz="1600"/>
          </a:p>
          <a:p>
            <a:pPr indent="-330200" lvl="0" marL="457200" rtl="0" algn="l">
              <a:lnSpc>
                <a:spcPct val="115000"/>
              </a:lnSpc>
              <a:spcBef>
                <a:spcPts val="0"/>
              </a:spcBef>
              <a:spcAft>
                <a:spcPts val="0"/>
              </a:spcAft>
              <a:buSzPts val="1600"/>
              <a:buChar char="-"/>
            </a:pPr>
            <a:r>
              <a:rPr lang="pl-PL" sz="1600"/>
              <a:t>wysokie podatki</a:t>
            </a:r>
            <a:endParaRPr sz="1600"/>
          </a:p>
          <a:p>
            <a:pPr indent="-330200" lvl="0" marL="457200" rtl="0" algn="l">
              <a:lnSpc>
                <a:spcPct val="115000"/>
              </a:lnSpc>
              <a:spcBef>
                <a:spcPts val="0"/>
              </a:spcBef>
              <a:spcAft>
                <a:spcPts val="0"/>
              </a:spcAft>
              <a:buSzPts val="1600"/>
              <a:buChar char="-"/>
            </a:pPr>
            <a:r>
              <a:rPr lang="pl-PL" sz="1600"/>
              <a:t>głód</a:t>
            </a:r>
            <a:endParaRPr sz="1600"/>
          </a:p>
          <a:p>
            <a:pPr indent="-330200" lvl="0" marL="457200" rtl="0" algn="l">
              <a:lnSpc>
                <a:spcPct val="115000"/>
              </a:lnSpc>
              <a:spcBef>
                <a:spcPts val="0"/>
              </a:spcBef>
              <a:spcAft>
                <a:spcPts val="0"/>
              </a:spcAft>
              <a:buSzPts val="1600"/>
              <a:buChar char="-"/>
            </a:pPr>
            <a:r>
              <a:rPr lang="pl-PL" sz="1600"/>
              <a:t>chęć ominięcia służby wojskowej</a:t>
            </a:r>
            <a:endParaRPr sz="1600"/>
          </a:p>
          <a:p>
            <a:pPr indent="-330200" lvl="0" marL="457200" rtl="0" algn="l">
              <a:lnSpc>
                <a:spcPct val="115000"/>
              </a:lnSpc>
              <a:spcBef>
                <a:spcPts val="0"/>
              </a:spcBef>
              <a:spcAft>
                <a:spcPts val="0"/>
              </a:spcAft>
              <a:buSzPts val="1600"/>
              <a:buChar char="-"/>
            </a:pPr>
            <a:r>
              <a:rPr lang="pl-PL" sz="1600"/>
              <a:t>kryzys przemysłu tkackiego</a:t>
            </a:r>
            <a:endParaRPr sz="1600"/>
          </a:p>
          <a:p>
            <a:pPr indent="0" lvl="0" marL="0" rtl="0" algn="l">
              <a:lnSpc>
                <a:spcPct val="115000"/>
              </a:lnSpc>
              <a:spcBef>
                <a:spcPts val="0"/>
              </a:spcBef>
              <a:spcAft>
                <a:spcPts val="0"/>
              </a:spcAft>
              <a:buSzPts val="1800"/>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g39c63645db0_0_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Migracje do USA</a:t>
            </a:r>
            <a:endParaRPr>
              <a:solidFill>
                <a:schemeClr val="accent1"/>
              </a:solidFill>
            </a:endParaRPr>
          </a:p>
        </p:txBody>
      </p:sp>
      <p:sp>
        <p:nvSpPr>
          <p:cNvPr id="128" name="Google Shape;128;g39c63645db0_0_3"/>
          <p:cNvSpPr txBox="1"/>
          <p:nvPr>
            <p:ph idx="1" type="body"/>
          </p:nvPr>
        </p:nvSpPr>
        <p:spPr>
          <a:xfrm>
            <a:off x="458425" y="1161100"/>
            <a:ext cx="8130300" cy="3709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pl-PL" sz="1600"/>
              <a:t>Proces ten rozpoczął się w Wielkopolsce. W</a:t>
            </a:r>
            <a:r>
              <a:rPr lang="pl-PL" sz="1600">
                <a:solidFill>
                  <a:schemeClr val="dk1"/>
                </a:solidFill>
              </a:rPr>
              <a:t> latach 1880-1890 około</a:t>
            </a:r>
            <a:endParaRPr sz="1600">
              <a:solidFill>
                <a:schemeClr val="dk1"/>
              </a:solidFill>
            </a:endParaRPr>
          </a:p>
          <a:p>
            <a:pPr indent="0" lvl="0" marL="0" rtl="0" algn="l">
              <a:lnSpc>
                <a:spcPct val="115000"/>
              </a:lnSpc>
              <a:spcBef>
                <a:spcPts val="0"/>
              </a:spcBef>
              <a:spcAft>
                <a:spcPts val="0"/>
              </a:spcAft>
              <a:buSzPts val="1800"/>
              <a:buNone/>
            </a:pPr>
            <a:r>
              <a:rPr lang="pl-PL" sz="1600">
                <a:solidFill>
                  <a:schemeClr val="dk1"/>
                </a:solidFill>
              </a:rPr>
              <a:t>300.000 Polaków (łącznie z Kaszubami i Mazurami) wyjechało do USA. </a:t>
            </a:r>
            <a:endParaRPr sz="1600">
              <a:solidFill>
                <a:schemeClr val="dk1"/>
              </a:solidFill>
            </a:endParaRPr>
          </a:p>
          <a:p>
            <a:pPr indent="0" lvl="0" marL="0" rtl="0" algn="l">
              <a:lnSpc>
                <a:spcPct val="115000"/>
              </a:lnSpc>
              <a:spcBef>
                <a:spcPts val="0"/>
              </a:spcBef>
              <a:spcAft>
                <a:spcPts val="0"/>
              </a:spcAft>
              <a:buSzPts val="1800"/>
              <a:buNone/>
            </a:pPr>
            <a:r>
              <a:t/>
            </a:r>
            <a:endParaRPr sz="1600">
              <a:solidFill>
                <a:schemeClr val="dk1"/>
              </a:solidFill>
            </a:endParaRPr>
          </a:p>
          <a:p>
            <a:pPr indent="0" lvl="0" marL="0" rtl="0" algn="l">
              <a:lnSpc>
                <a:spcPct val="115000"/>
              </a:lnSpc>
              <a:spcBef>
                <a:spcPts val="0"/>
              </a:spcBef>
              <a:spcAft>
                <a:spcPts val="0"/>
              </a:spcAft>
              <a:buSzPts val="1800"/>
              <a:buNone/>
            </a:pPr>
            <a:r>
              <a:rPr lang="pl-PL" sz="1600">
                <a:solidFill>
                  <a:schemeClr val="dk1"/>
                </a:solidFill>
              </a:rPr>
              <a:t>W Królestwie Polskim w latach  1880-1890 do Ameryki migrowało</a:t>
            </a:r>
            <a:endParaRPr sz="1600">
              <a:solidFill>
                <a:schemeClr val="dk1"/>
              </a:solidFill>
            </a:endParaRPr>
          </a:p>
          <a:p>
            <a:pPr indent="0" lvl="0" marL="0" rtl="0" algn="l">
              <a:lnSpc>
                <a:spcPct val="115000"/>
              </a:lnSpc>
              <a:spcBef>
                <a:spcPts val="0"/>
              </a:spcBef>
              <a:spcAft>
                <a:spcPts val="0"/>
              </a:spcAft>
              <a:buSzPts val="1800"/>
              <a:buNone/>
            </a:pPr>
            <a:r>
              <a:rPr lang="pl-PL" sz="1600">
                <a:solidFill>
                  <a:schemeClr val="dk1"/>
                </a:solidFill>
              </a:rPr>
              <a:t>ok.  2.000-5.000 osób rocznie, natomiast w latach 1890-1892 było tych osób 70 000.</a:t>
            </a:r>
            <a:endParaRPr sz="1600">
              <a:solidFill>
                <a:schemeClr val="dk1"/>
              </a:solidFill>
            </a:endParaRPr>
          </a:p>
          <a:p>
            <a:pPr indent="0" lvl="0" marL="0" rtl="0" algn="l">
              <a:lnSpc>
                <a:spcPct val="115000"/>
              </a:lnSpc>
              <a:spcBef>
                <a:spcPts val="0"/>
              </a:spcBef>
              <a:spcAft>
                <a:spcPts val="0"/>
              </a:spcAft>
              <a:buSzPts val="1800"/>
              <a:buNone/>
            </a:pPr>
            <a:r>
              <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pl-PL" sz="1600">
                <a:solidFill>
                  <a:schemeClr val="dk1"/>
                </a:solidFill>
                <a:highlight>
                  <a:schemeClr val="lt1"/>
                </a:highlight>
              </a:rPr>
              <a:t>W Małopolsce liczby emigracji do Ameryki w XIX wieku oscylowały wokół </a:t>
            </a:r>
            <a:endParaRPr sz="16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pl-PL" sz="1600">
                <a:solidFill>
                  <a:schemeClr val="dk1"/>
                </a:solidFill>
                <a:highlight>
                  <a:schemeClr val="lt1"/>
                </a:highlight>
              </a:rPr>
              <a:t>30-80 tysięcy osób rocznie, Łączne liczby Polaków emigrujących z zaboru</a:t>
            </a:r>
            <a:endParaRPr sz="16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pl-PL" sz="1600">
                <a:solidFill>
                  <a:schemeClr val="dk1"/>
                </a:solidFill>
                <a:highlight>
                  <a:schemeClr val="lt1"/>
                </a:highlight>
              </a:rPr>
              <a:t>austriackiego w latach 1899-1914 to nawet 594 665 Polaków.</a:t>
            </a:r>
            <a:endParaRPr sz="1600">
              <a:solidFill>
                <a:schemeClr val="dk1"/>
              </a:solidFill>
              <a:highlight>
                <a:schemeClr val="lt1"/>
              </a:highlight>
            </a:endParaRPr>
          </a:p>
          <a:p>
            <a:pPr indent="0" lvl="0" marL="0" rtl="0" algn="l">
              <a:lnSpc>
                <a:spcPct val="115000"/>
              </a:lnSpc>
              <a:spcBef>
                <a:spcPts val="0"/>
              </a:spcBef>
              <a:spcAft>
                <a:spcPts val="0"/>
              </a:spcAft>
              <a:buSzPts val="1800"/>
              <a:buNone/>
            </a:pPr>
            <a:r>
              <a:t/>
            </a:r>
            <a:endParaRPr sz="1600">
              <a:solidFill>
                <a:schemeClr val="dk1"/>
              </a:solidFill>
            </a:endParaRPr>
          </a:p>
          <a:p>
            <a:pPr indent="0" lvl="0" marL="0" rtl="0" algn="l">
              <a:lnSpc>
                <a:spcPct val="115000"/>
              </a:lnSpc>
              <a:spcBef>
                <a:spcPts val="0"/>
              </a:spcBef>
              <a:spcAft>
                <a:spcPts val="0"/>
              </a:spcAft>
              <a:buSzPts val="1800"/>
              <a:buNone/>
            </a:pPr>
            <a:r>
              <a:rPr lang="pl-PL" sz="1600">
                <a:solidFill>
                  <a:schemeClr val="dk1"/>
                </a:solidFill>
              </a:rPr>
              <a:t>Trudności w określeniu liczby osób migrujących polegają na tym, że w starych rocznikach Biura Statystycznego Polska, przez zabory niekiedy nie jest liczona jako osobny kraj.</a:t>
            </a:r>
            <a:endParaRPr sz="1600">
              <a:solidFill>
                <a:schemeClr val="dk1"/>
              </a:solidFill>
            </a:endParaRPr>
          </a:p>
          <a:p>
            <a:pPr indent="0" lvl="0" marL="0" rtl="0" algn="l">
              <a:lnSpc>
                <a:spcPct val="115000"/>
              </a:lnSpc>
              <a:spcBef>
                <a:spcPts val="0"/>
              </a:spcBef>
              <a:spcAft>
                <a:spcPts val="0"/>
              </a:spcAft>
              <a:buSzPts val="18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g39c63645db0_0_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highlight>
                  <a:schemeClr val="lt1"/>
                </a:highlight>
              </a:rPr>
              <a:t>USA - podsumowanie</a:t>
            </a:r>
            <a:endParaRPr>
              <a:solidFill>
                <a:schemeClr val="accent1"/>
              </a:solidFill>
              <a:highlight>
                <a:schemeClr val="lt1"/>
              </a:highlight>
            </a:endParaRPr>
          </a:p>
        </p:txBody>
      </p:sp>
      <p:sp>
        <p:nvSpPr>
          <p:cNvPr id="134" name="Google Shape;134;g39c63645db0_0_28"/>
          <p:cNvSpPr txBox="1"/>
          <p:nvPr>
            <p:ph idx="1" type="body"/>
          </p:nvPr>
        </p:nvSpPr>
        <p:spPr>
          <a:xfrm>
            <a:off x="311700" y="1808375"/>
            <a:ext cx="8520600" cy="2527500"/>
          </a:xfrm>
          <a:prstGeom prst="rect">
            <a:avLst/>
          </a:prstGeom>
          <a:noFill/>
          <a:ln>
            <a:noFill/>
          </a:ln>
        </p:spPr>
        <p:txBody>
          <a:bodyPr anchorCtr="0" anchor="t" bIns="91425" lIns="91425" spcFirstLastPara="1" rIns="91425" wrap="square" tIns="91425">
            <a:normAutofit/>
          </a:bodyPr>
          <a:lstStyle/>
          <a:p>
            <a:pPr indent="0" lvl="0" marL="0" rtl="0" algn="ctr">
              <a:lnSpc>
                <a:spcPct val="115000"/>
              </a:lnSpc>
              <a:spcBef>
                <a:spcPts val="0"/>
              </a:spcBef>
              <a:spcAft>
                <a:spcPts val="0"/>
              </a:spcAft>
              <a:buSzPts val="1800"/>
              <a:buNone/>
            </a:pPr>
            <a:r>
              <a:rPr lang="pl-PL" sz="1600"/>
              <a:t>Liczba osób ze wszystkich trzech zaborów latach 1820-1914 to:</a:t>
            </a:r>
            <a:endParaRPr sz="1600"/>
          </a:p>
          <a:p>
            <a:pPr indent="0" lvl="0" marL="0" rtl="0" algn="ctr">
              <a:lnSpc>
                <a:spcPct val="115000"/>
              </a:lnSpc>
              <a:spcBef>
                <a:spcPts val="0"/>
              </a:spcBef>
              <a:spcAft>
                <a:spcPts val="0"/>
              </a:spcAft>
              <a:buSzPts val="1800"/>
              <a:buNone/>
            </a:pPr>
            <a:r>
              <a:rPr b="1" lang="pl-PL" sz="1900">
                <a:latin typeface="Raleway"/>
                <a:ea typeface="Raleway"/>
                <a:cs typeface="Raleway"/>
                <a:sym typeface="Raleway"/>
              </a:rPr>
              <a:t>2 227 966</a:t>
            </a:r>
            <a:endParaRPr b="1" sz="1900">
              <a:latin typeface="Raleway"/>
              <a:ea typeface="Raleway"/>
              <a:cs typeface="Raleway"/>
              <a:sym typeface="Raleway"/>
            </a:endParaRPr>
          </a:p>
          <a:p>
            <a:pPr indent="0" lvl="0" marL="0" rtl="0" algn="ctr">
              <a:lnSpc>
                <a:spcPct val="115000"/>
              </a:lnSpc>
              <a:spcBef>
                <a:spcPts val="0"/>
              </a:spcBef>
              <a:spcAft>
                <a:spcPts val="0"/>
              </a:spcAft>
              <a:buSzPts val="1800"/>
              <a:buNone/>
            </a:pPr>
            <a:r>
              <a:rPr lang="pl-PL" sz="1600"/>
              <a:t>600 tys. z zaboru pruskiego, 900 tys. z rosyjskiego i 700 tys. z austriackiego. </a:t>
            </a:r>
            <a:endParaRPr sz="1600"/>
          </a:p>
          <a:p>
            <a:pPr indent="0" lvl="0" marL="0" rtl="0" algn="l">
              <a:lnSpc>
                <a:spcPct val="115000"/>
              </a:lnSpc>
              <a:spcBef>
                <a:spcPts val="0"/>
              </a:spcBef>
              <a:spcAft>
                <a:spcPts val="0"/>
              </a:spcAft>
              <a:buSzPts val="1800"/>
              <a:buNone/>
            </a:pPr>
            <a:r>
              <a:t/>
            </a:r>
            <a:endParaRPr sz="1600"/>
          </a:p>
          <a:p>
            <a:pPr indent="0" lvl="0" marL="0" rtl="0" algn="l">
              <a:lnSpc>
                <a:spcPct val="115000"/>
              </a:lnSpc>
              <a:spcBef>
                <a:spcPts val="0"/>
              </a:spcBef>
              <a:spcAft>
                <a:spcPts val="0"/>
              </a:spcAft>
              <a:buSzPts val="1800"/>
              <a:buNone/>
            </a:pPr>
            <a:r>
              <a:rPr lang="pl-PL" sz="1600"/>
              <a:t>Po odjęciu liczby osób, które wróciły do Polski można szacować, że w USA było 1,9 mln emigrantów, w tym 1,3 mln Polaków, 375 tys. Żydów, 225 tys. Ukraińców i Białorusinów.</a:t>
            </a:r>
            <a:endParaRPr sz="16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g38640cafbed_0_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Brazylia</a:t>
            </a:r>
            <a:endParaRPr>
              <a:solidFill>
                <a:schemeClr val="accent1"/>
              </a:solidFill>
            </a:endParaRPr>
          </a:p>
        </p:txBody>
      </p:sp>
      <p:sp>
        <p:nvSpPr>
          <p:cNvPr id="140" name="Google Shape;140;g38640cafbed_0_6"/>
          <p:cNvSpPr txBox="1"/>
          <p:nvPr>
            <p:ph idx="1" type="body"/>
          </p:nvPr>
        </p:nvSpPr>
        <p:spPr>
          <a:xfrm>
            <a:off x="311700" y="1704800"/>
            <a:ext cx="8520600" cy="24582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pl-PL" sz="1600"/>
              <a:t>Charakter: nagły, krótkotrwały → od tych cech nazwano te wyjazdy „gorączką brazylijską.”</a:t>
            </a:r>
            <a:endParaRPr sz="1600"/>
          </a:p>
          <a:p>
            <a:pPr indent="0" lvl="0" marL="0" rtl="0" algn="l">
              <a:lnSpc>
                <a:spcPct val="115000"/>
              </a:lnSpc>
              <a:spcBef>
                <a:spcPts val="0"/>
              </a:spcBef>
              <a:spcAft>
                <a:spcPts val="0"/>
              </a:spcAft>
              <a:buSzPts val="1800"/>
              <a:buNone/>
            </a:pPr>
            <a:r>
              <a:t/>
            </a:r>
            <a:endParaRPr sz="1600"/>
          </a:p>
          <a:p>
            <a:pPr indent="0" lvl="0" marL="0" rtl="0" algn="l">
              <a:lnSpc>
                <a:spcPct val="115000"/>
              </a:lnSpc>
              <a:spcBef>
                <a:spcPts val="0"/>
              </a:spcBef>
              <a:spcAft>
                <a:spcPts val="0"/>
              </a:spcAft>
              <a:buSzPts val="1800"/>
              <a:buNone/>
            </a:pPr>
            <a:r>
              <a:rPr lang="pl-PL" sz="1600"/>
              <a:t>Do roku 1914 w Brazylii zamieszkało ponad 93 tys. osób z zaboru rosyjskiego, ok. 60 tys. z Galicji. Liczba osób z zaboru pruskiego jest nieznana. Wśród osób, które wyemigrowały było 101 tys. Polaków oraz Ukraińcy i Żydzi.</a:t>
            </a:r>
            <a:endParaRPr sz="16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g38640cafbed_0_1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pl-PL" sz="2500">
                <a:solidFill>
                  <a:schemeClr val="accent1"/>
                </a:solidFill>
              </a:rPr>
              <a:t>Francja</a:t>
            </a:r>
            <a:endParaRPr sz="2500">
              <a:solidFill>
                <a:schemeClr val="accent1"/>
              </a:solidFill>
            </a:endParaRPr>
          </a:p>
        </p:txBody>
      </p:sp>
      <p:sp>
        <p:nvSpPr>
          <p:cNvPr id="146" name="Google Shape;146;g38640cafbed_0_11"/>
          <p:cNvSpPr txBox="1"/>
          <p:nvPr>
            <p:ph idx="1" type="body"/>
          </p:nvPr>
        </p:nvSpPr>
        <p:spPr>
          <a:xfrm>
            <a:off x="674150" y="1687550"/>
            <a:ext cx="7698600" cy="22425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pl-PL" sz="1600"/>
              <a:t>Paryż od dawna był centrum polityczno-kulturalnym osób z Polski. </a:t>
            </a:r>
            <a:endParaRPr sz="1600"/>
          </a:p>
          <a:p>
            <a:pPr indent="0" lvl="0" marL="0" rtl="0" algn="l">
              <a:lnSpc>
                <a:spcPct val="115000"/>
              </a:lnSpc>
              <a:spcBef>
                <a:spcPts val="0"/>
              </a:spcBef>
              <a:spcAft>
                <a:spcPts val="0"/>
              </a:spcAft>
              <a:buSzPts val="1800"/>
              <a:buNone/>
            </a:pPr>
            <a:r>
              <a:rPr lang="pl-PL" sz="1600"/>
              <a:t>Natomiast podczas zaborów zaczęli przybywać tam robotnicy </a:t>
            </a:r>
            <a:endParaRPr sz="1600"/>
          </a:p>
          <a:p>
            <a:pPr indent="0" lvl="0" marL="0" rtl="0" algn="l">
              <a:lnSpc>
                <a:spcPct val="115000"/>
              </a:lnSpc>
              <a:spcBef>
                <a:spcPts val="0"/>
              </a:spcBef>
              <a:spcAft>
                <a:spcPts val="0"/>
              </a:spcAft>
              <a:buSzPts val="1800"/>
              <a:buNone/>
            </a:pPr>
            <a:r>
              <a:rPr lang="pl-PL" sz="1600"/>
              <a:t>(m.in.: rolnicy, górnicy i hutnicy). Było to ok. 25–30 tys. Polaków.</a:t>
            </a:r>
            <a:endParaRPr sz="16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Emigracja wojenna</a:t>
            </a:r>
            <a:endParaRPr b="1">
              <a:solidFill>
                <a:schemeClr val="accent1"/>
              </a:solidFill>
            </a:endParaRPr>
          </a:p>
        </p:txBody>
      </p:sp>
      <p:sp>
        <p:nvSpPr>
          <p:cNvPr id="152" name="Google Shape;152;p5"/>
          <p:cNvSpPr txBox="1"/>
          <p:nvPr>
            <p:ph idx="1" type="body"/>
          </p:nvPr>
        </p:nvSpPr>
        <p:spPr>
          <a:xfrm>
            <a:off x="70050" y="1421800"/>
            <a:ext cx="8112900" cy="33573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489"/>
              <a:buFont typeface="Arial"/>
              <a:buNone/>
            </a:pPr>
            <a:r>
              <a:rPr lang="pl-PL" sz="1300">
                <a:solidFill>
                  <a:schemeClr val="dk1"/>
                </a:solidFill>
              </a:rPr>
              <a:t>Do Rumunii i na Węgry: Po ataku III Rzeszy oraz ZSRR na Polskę we wrześniu 1939 roku polski rząd z naczelnym wodzem Edwardem Rydzem-Śmigłym i premierem Felicjanem Sławojem Składkowskim ewakuował się do Rumunii. </a:t>
            </a:r>
            <a:endParaRPr sz="1300"/>
          </a:p>
          <a:p>
            <a:pPr indent="0" lvl="0" marL="457200" rtl="0" algn="l">
              <a:lnSpc>
                <a:spcPct val="115000"/>
              </a:lnSpc>
              <a:spcBef>
                <a:spcPts val="0"/>
              </a:spcBef>
              <a:spcAft>
                <a:spcPts val="0"/>
              </a:spcAft>
              <a:buClr>
                <a:schemeClr val="dk1"/>
              </a:buClr>
              <a:buSzPts val="489"/>
              <a:buFont typeface="Arial"/>
              <a:buNone/>
            </a:pPr>
            <a:r>
              <a:t/>
            </a:r>
            <a:endParaRPr sz="1300">
              <a:solidFill>
                <a:schemeClr val="dk1"/>
              </a:solidFill>
            </a:endParaRPr>
          </a:p>
          <a:p>
            <a:pPr indent="0" lvl="0" marL="457200" rtl="0" algn="l">
              <a:lnSpc>
                <a:spcPct val="115000"/>
              </a:lnSpc>
              <a:spcBef>
                <a:spcPts val="0"/>
              </a:spcBef>
              <a:spcAft>
                <a:spcPts val="0"/>
              </a:spcAft>
              <a:buClr>
                <a:schemeClr val="dk1"/>
              </a:buClr>
              <a:buSzPts val="489"/>
              <a:buFont typeface="Arial"/>
              <a:buNone/>
            </a:pPr>
            <a:r>
              <a:rPr lang="pl-PL" sz="1300">
                <a:solidFill>
                  <a:schemeClr val="dk1"/>
                </a:solidFill>
              </a:rPr>
              <a:t>30 lipca 1941 roku został podpisany układ Sikorski–Majski. Osoby zesłane na Syberię objęła amnestia, wiele z nich wstąpiło do armii Władysława Andersa. W 1942 roku oddziały te zostały ewakuowane z Rosji do Iranu.  </a:t>
            </a:r>
            <a:endParaRPr sz="1300"/>
          </a:p>
          <a:p>
            <a:pPr indent="0" lvl="0" marL="457200" rtl="0" algn="l">
              <a:lnSpc>
                <a:spcPct val="115000"/>
              </a:lnSpc>
              <a:spcBef>
                <a:spcPts val="0"/>
              </a:spcBef>
              <a:spcAft>
                <a:spcPts val="0"/>
              </a:spcAft>
              <a:buClr>
                <a:schemeClr val="dk1"/>
              </a:buClr>
              <a:buSzPts val="489"/>
              <a:buFont typeface="Arial"/>
              <a:buNone/>
            </a:pPr>
            <a:r>
              <a:t/>
            </a:r>
            <a:endParaRPr sz="1300">
              <a:solidFill>
                <a:schemeClr val="dk1"/>
              </a:solidFill>
            </a:endParaRPr>
          </a:p>
          <a:p>
            <a:pPr indent="0" lvl="0" marL="457200" rtl="0" algn="l">
              <a:lnSpc>
                <a:spcPct val="115000"/>
              </a:lnSpc>
              <a:spcBef>
                <a:spcPts val="0"/>
              </a:spcBef>
              <a:spcAft>
                <a:spcPts val="0"/>
              </a:spcAft>
              <a:buClr>
                <a:schemeClr val="dk1"/>
              </a:buClr>
              <a:buSzPts val="489"/>
              <a:buFont typeface="Arial"/>
              <a:buNone/>
            </a:pPr>
            <a:r>
              <a:rPr lang="pl-PL" sz="1300">
                <a:solidFill>
                  <a:schemeClr val="dk1"/>
                </a:solidFill>
              </a:rPr>
              <a:t>Do Iranu przedostało się 116 131 polskich obywateli. W tej grupie było 41 128 cywilów, w tym 14 922 dzieci.</a:t>
            </a:r>
            <a:endParaRPr sz="1300"/>
          </a:p>
          <a:p>
            <a:pPr indent="0" lvl="0" marL="457200" rtl="0" algn="l">
              <a:lnSpc>
                <a:spcPct val="115000"/>
              </a:lnSpc>
              <a:spcBef>
                <a:spcPts val="0"/>
              </a:spcBef>
              <a:spcAft>
                <a:spcPts val="0"/>
              </a:spcAft>
              <a:buClr>
                <a:schemeClr val="dk1"/>
              </a:buClr>
              <a:buSzPts val="489"/>
              <a:buFont typeface="Arial"/>
              <a:buNone/>
            </a:pPr>
            <a:r>
              <a:t/>
            </a:r>
            <a:endParaRPr sz="1300">
              <a:solidFill>
                <a:schemeClr val="dk1"/>
              </a:solidFill>
            </a:endParaRPr>
          </a:p>
          <a:p>
            <a:pPr indent="0" lvl="0" marL="457200" rtl="0" algn="l">
              <a:lnSpc>
                <a:spcPct val="115000"/>
              </a:lnSpc>
              <a:spcBef>
                <a:spcPts val="0"/>
              </a:spcBef>
              <a:spcAft>
                <a:spcPts val="0"/>
              </a:spcAft>
              <a:buClr>
                <a:schemeClr val="dk1"/>
              </a:buClr>
              <a:buSzPts val="489"/>
              <a:buFont typeface="Arial"/>
              <a:buNone/>
            </a:pPr>
            <a:r>
              <a:rPr lang="pl-PL" sz="1300">
                <a:solidFill>
                  <a:schemeClr val="dk1"/>
                </a:solidFill>
              </a:rPr>
              <a:t>Cywilni uchodźcy – dzięki rządowi brytyjskiemu – zostali rozlokowani po całym świecie, między innymi w Libanie, Palestynie, Afryce Wschodniej i Południowej, Indiach, Meksyku oraz Nowej Zelandii. Żołnierze natomiast poszli walczyć na frontach Afryki Północnej i Europy.</a:t>
            </a:r>
            <a:endParaRPr sz="1300"/>
          </a:p>
          <a:p>
            <a:pPr indent="0" lvl="0" marL="457200" rtl="0" algn="l">
              <a:lnSpc>
                <a:spcPct val="115000"/>
              </a:lnSpc>
              <a:spcBef>
                <a:spcPts val="0"/>
              </a:spcBef>
              <a:spcAft>
                <a:spcPts val="0"/>
              </a:spcAft>
              <a:buClr>
                <a:schemeClr val="dk1"/>
              </a:buClr>
              <a:buSzPts val="489"/>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489"/>
              <a:buFont typeface="Arial"/>
              <a:buNone/>
            </a:pPr>
            <a:r>
              <a:t/>
            </a:r>
            <a:endParaRPr sz="12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Emigracja wojenna</a:t>
            </a:r>
            <a:endParaRPr b="1">
              <a:solidFill>
                <a:schemeClr val="accent1"/>
              </a:solidFill>
            </a:endParaRPr>
          </a:p>
        </p:txBody>
      </p:sp>
      <p:sp>
        <p:nvSpPr>
          <p:cNvPr id="158" name="Google Shape;158;p6"/>
          <p:cNvSpPr txBox="1"/>
          <p:nvPr>
            <p:ph idx="1" type="body"/>
          </p:nvPr>
        </p:nvSpPr>
        <p:spPr>
          <a:xfrm>
            <a:off x="4813258" y="4412125"/>
            <a:ext cx="2481971" cy="572700"/>
          </a:xfrm>
          <a:prstGeom prst="rect">
            <a:avLst/>
          </a:prstGeom>
          <a:noFill/>
          <a:ln>
            <a:noFill/>
          </a:ln>
        </p:spPr>
        <p:txBody>
          <a:bodyPr anchorCtr="0" anchor="t" bIns="91425" lIns="91425" spcFirstLastPara="1" rIns="91425" wrap="square" tIns="91425">
            <a:normAutofit/>
          </a:bodyPr>
          <a:lstStyle/>
          <a:p>
            <a:pPr indent="0" lvl="0" marL="457200" rtl="0" algn="r">
              <a:lnSpc>
                <a:spcPct val="115000"/>
              </a:lnSpc>
              <a:spcBef>
                <a:spcPts val="0"/>
              </a:spcBef>
              <a:spcAft>
                <a:spcPts val="0"/>
              </a:spcAft>
              <a:buClr>
                <a:schemeClr val="dk1"/>
              </a:buClr>
              <a:buSzPts val="448"/>
              <a:buFont typeface="Arial"/>
              <a:buNone/>
            </a:pPr>
            <a:r>
              <a:rPr lang="pl-PL" sz="1100">
                <a:solidFill>
                  <a:schemeClr val="dk1"/>
                </a:solidFill>
              </a:rPr>
              <a:t>Orliński Museum </a:t>
            </a:r>
            <a:endParaRPr sz="1100">
              <a:solidFill>
                <a:schemeClr val="dk1"/>
              </a:solidFill>
            </a:endParaRPr>
          </a:p>
          <a:p>
            <a:pPr indent="0" lvl="0" marL="457200" rtl="0" algn="r">
              <a:lnSpc>
                <a:spcPct val="115000"/>
              </a:lnSpc>
              <a:spcBef>
                <a:spcPts val="0"/>
              </a:spcBef>
              <a:spcAft>
                <a:spcPts val="0"/>
              </a:spcAft>
              <a:buClr>
                <a:schemeClr val="dk1"/>
              </a:buClr>
              <a:buSzPts val="448"/>
              <a:buFont typeface="Arial"/>
              <a:buNone/>
            </a:pPr>
            <a:r>
              <a:rPr lang="pl-PL" sz="1100">
                <a:solidFill>
                  <a:schemeClr val="dk1"/>
                </a:solidFill>
              </a:rPr>
              <a:t>w Toronto</a:t>
            </a:r>
            <a:endParaRPr/>
          </a:p>
          <a:p>
            <a:pPr indent="0" lvl="0" marL="457200" rtl="0" algn="r">
              <a:lnSpc>
                <a:spcPct val="115000"/>
              </a:lnSpc>
              <a:spcBef>
                <a:spcPts val="0"/>
              </a:spcBef>
              <a:spcAft>
                <a:spcPts val="0"/>
              </a:spcAft>
              <a:buClr>
                <a:schemeClr val="dk1"/>
              </a:buClr>
              <a:buSzPts val="489"/>
              <a:buFont typeface="Arial"/>
              <a:buNone/>
            </a:pPr>
            <a:r>
              <a:t/>
            </a:r>
            <a:endParaRPr sz="1200">
              <a:solidFill>
                <a:schemeClr val="dk1"/>
              </a:solidFill>
            </a:endParaRPr>
          </a:p>
        </p:txBody>
      </p:sp>
      <p:pic>
        <p:nvPicPr>
          <p:cNvPr descr="Iran - cmentarz polski w Teheranie - zobacz nasz #vlog" id="159" name="Google Shape;159;p6"/>
          <p:cNvPicPr preferRelativeResize="0"/>
          <p:nvPr/>
        </p:nvPicPr>
        <p:blipFill rotWithShape="1">
          <a:blip r:embed="rId3">
            <a:alphaModFix/>
          </a:blip>
          <a:srcRect b="0" l="0" r="0" t="0"/>
          <a:stretch/>
        </p:blipFill>
        <p:spPr>
          <a:xfrm>
            <a:off x="1690043" y="2165051"/>
            <a:ext cx="2481971" cy="1652947"/>
          </a:xfrm>
          <a:prstGeom prst="rect">
            <a:avLst/>
          </a:prstGeom>
          <a:noFill/>
          <a:ln>
            <a:noFill/>
          </a:ln>
        </p:spPr>
      </p:pic>
      <p:sp>
        <p:nvSpPr>
          <p:cNvPr id="160" name="Google Shape;160;p6"/>
          <p:cNvSpPr txBox="1"/>
          <p:nvPr/>
        </p:nvSpPr>
        <p:spPr>
          <a:xfrm>
            <a:off x="-56063" y="2968153"/>
            <a:ext cx="1847354" cy="26157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000000"/>
                </a:solidFill>
                <a:latin typeface="Raleway Medium"/>
                <a:ea typeface="Raleway Medium"/>
                <a:cs typeface="Raleway Medium"/>
                <a:sym typeface="Raleway Medium"/>
              </a:rPr>
              <a:t>Cmentarz polski w Iranie</a:t>
            </a:r>
            <a:endParaRPr b="0" i="0" sz="1400" u="none" cap="none" strike="noStrike">
              <a:solidFill>
                <a:srgbClr val="000000"/>
              </a:solidFill>
              <a:latin typeface="Raleway Medium"/>
              <a:ea typeface="Raleway Medium"/>
              <a:cs typeface="Raleway Medium"/>
              <a:sym typeface="Raleway Medium"/>
            </a:endParaRPr>
          </a:p>
        </p:txBody>
      </p:sp>
      <p:pic>
        <p:nvPicPr>
          <p:cNvPr descr="Imagem vibrante do pórtico de Áurea, RS, saudando visitantes à Capital Polonesa dos Brasileiros, um destino de rica cultura e tradições." id="161" name="Google Shape;161;p6"/>
          <p:cNvPicPr preferRelativeResize="0"/>
          <p:nvPr/>
        </p:nvPicPr>
        <p:blipFill rotWithShape="1">
          <a:blip r:embed="rId4">
            <a:alphaModFix/>
          </a:blip>
          <a:srcRect b="0" l="0" r="0" t="0"/>
          <a:stretch/>
        </p:blipFill>
        <p:spPr>
          <a:xfrm>
            <a:off x="4240466" y="1064304"/>
            <a:ext cx="3627557" cy="2040501"/>
          </a:xfrm>
          <a:prstGeom prst="rect">
            <a:avLst/>
          </a:prstGeom>
          <a:noFill/>
          <a:ln>
            <a:noFill/>
          </a:ln>
        </p:spPr>
      </p:pic>
      <p:pic>
        <p:nvPicPr>
          <p:cNvPr descr="Polski Cmentarz w Teheranie – Wikipedia, wolna encyklopedia" id="162" name="Google Shape;162;p6"/>
          <p:cNvPicPr preferRelativeResize="0"/>
          <p:nvPr/>
        </p:nvPicPr>
        <p:blipFill rotWithShape="1">
          <a:blip r:embed="rId5">
            <a:alphaModFix/>
          </a:blip>
          <a:srcRect b="0" l="0" r="0" t="0"/>
          <a:stretch/>
        </p:blipFill>
        <p:spPr>
          <a:xfrm>
            <a:off x="187009" y="1077812"/>
            <a:ext cx="2301425" cy="1726069"/>
          </a:xfrm>
          <a:prstGeom prst="rect">
            <a:avLst/>
          </a:prstGeom>
          <a:noFill/>
          <a:ln>
            <a:noFill/>
          </a:ln>
        </p:spPr>
      </p:pic>
      <p:sp>
        <p:nvSpPr>
          <p:cNvPr id="163" name="Google Shape;163;p6"/>
          <p:cNvSpPr txBox="1"/>
          <p:nvPr/>
        </p:nvSpPr>
        <p:spPr>
          <a:xfrm>
            <a:off x="4392862" y="3151384"/>
            <a:ext cx="2564371" cy="600124"/>
          </a:xfrm>
          <a:prstGeom prst="rect">
            <a:avLst/>
          </a:prstGeom>
          <a:noFill/>
          <a:ln>
            <a:noFill/>
          </a:ln>
        </p:spPr>
        <p:txBody>
          <a:bodyPr anchorCtr="0" anchor="t" bIns="45700" lIns="91425" spcFirstLastPara="1" rIns="91425" wrap="square" tIns="45700">
            <a:spAutoFit/>
          </a:bodyPr>
          <a:lstStyle/>
          <a:p>
            <a:pPr indent="0" lvl="0" marL="457200" marR="0" rtl="0" algn="ctr">
              <a:lnSpc>
                <a:spcPct val="100000"/>
              </a:lnSpc>
              <a:spcBef>
                <a:spcPts val="0"/>
              </a:spcBef>
              <a:spcAft>
                <a:spcPts val="0"/>
              </a:spcAft>
              <a:buClr>
                <a:schemeClr val="dk1"/>
              </a:buClr>
              <a:buSzPts val="448"/>
              <a:buFont typeface="Arial"/>
              <a:buNone/>
            </a:pPr>
            <a:r>
              <a:rPr b="0" i="0" lang="pl-PL" sz="1100" u="none" cap="none" strike="noStrike">
                <a:solidFill>
                  <a:schemeClr val="dk1"/>
                </a:solidFill>
                <a:latin typeface="Raleway Medium"/>
                <a:ea typeface="Raleway Medium"/>
                <a:cs typeface="Raleway Medium"/>
                <a:sym typeface="Raleway Medium"/>
              </a:rPr>
              <a:t>Casa do Imigrante, </a:t>
            </a:r>
            <a:endParaRPr b="0" i="0" sz="1400" u="none" cap="none" strike="noStrike">
              <a:solidFill>
                <a:srgbClr val="000000"/>
              </a:solidFill>
              <a:latin typeface="Arial"/>
              <a:ea typeface="Arial"/>
              <a:cs typeface="Arial"/>
              <a:sym typeface="Arial"/>
            </a:endParaRPr>
          </a:p>
          <a:p>
            <a:pPr indent="0" lvl="0" marL="457200" marR="0" rtl="0" algn="ctr">
              <a:lnSpc>
                <a:spcPct val="100000"/>
              </a:lnSpc>
              <a:spcBef>
                <a:spcPts val="0"/>
              </a:spcBef>
              <a:spcAft>
                <a:spcPts val="0"/>
              </a:spcAft>
              <a:buClr>
                <a:schemeClr val="dk1"/>
              </a:buClr>
              <a:buSzPts val="448"/>
              <a:buFont typeface="Arial"/>
              <a:buNone/>
            </a:pPr>
            <a:r>
              <a:rPr b="0" i="0" lang="pl-PL" sz="1100" u="none" cap="none" strike="noStrike">
                <a:solidFill>
                  <a:schemeClr val="dk1"/>
                </a:solidFill>
                <a:latin typeface="Raleway Medium"/>
                <a:ea typeface="Raleway Medium"/>
                <a:cs typeface="Raleway Medium"/>
                <a:sym typeface="Raleway Medium"/>
              </a:rPr>
              <a:t>Festa Nacional de Czarnina</a:t>
            </a:r>
            <a:endParaRPr b="0" i="0" sz="1400" u="none" cap="none" strike="noStrike">
              <a:solidFill>
                <a:srgbClr val="000000"/>
              </a:solidFill>
              <a:latin typeface="Arial"/>
              <a:ea typeface="Arial"/>
              <a:cs typeface="Arial"/>
              <a:sym typeface="Arial"/>
            </a:endParaRPr>
          </a:p>
          <a:p>
            <a:pPr indent="0" lvl="0" marL="457200" marR="0" rtl="0" algn="ctr">
              <a:lnSpc>
                <a:spcPct val="100000"/>
              </a:lnSpc>
              <a:spcBef>
                <a:spcPts val="0"/>
              </a:spcBef>
              <a:spcAft>
                <a:spcPts val="0"/>
              </a:spcAft>
              <a:buClr>
                <a:schemeClr val="dk1"/>
              </a:buClr>
              <a:buSzPts val="448"/>
              <a:buFont typeface="Arial"/>
              <a:buNone/>
            </a:pPr>
            <a:r>
              <a:rPr b="0" i="0" lang="pl-PL" sz="1100" u="none" cap="none" strike="noStrike">
                <a:solidFill>
                  <a:schemeClr val="dk1"/>
                </a:solidFill>
                <a:latin typeface="Raleway Medium"/>
                <a:ea typeface="Raleway Medium"/>
                <a:cs typeface="Raleway Medium"/>
                <a:sym typeface="Raleway Medium"/>
              </a:rPr>
              <a:t>Brazylia Áurea</a:t>
            </a:r>
            <a:endParaRPr b="0" i="0" sz="1400" u="none" cap="none" strike="noStrike">
              <a:solidFill>
                <a:srgbClr val="000000"/>
              </a:solidFill>
              <a:latin typeface="Raleway Medium"/>
              <a:ea typeface="Raleway Medium"/>
              <a:cs typeface="Raleway Medium"/>
              <a:sym typeface="Raleway Medium"/>
            </a:endParaRPr>
          </a:p>
        </p:txBody>
      </p:sp>
      <p:pic>
        <p:nvPicPr>
          <p:cNvPr id="164" name="Google Shape;164;p6"/>
          <p:cNvPicPr preferRelativeResize="0"/>
          <p:nvPr/>
        </p:nvPicPr>
        <p:blipFill rotWithShape="1">
          <a:blip r:embed="rId6">
            <a:alphaModFix/>
          </a:blip>
          <a:srcRect b="0" l="0" r="0" t="0"/>
          <a:stretch/>
        </p:blipFill>
        <p:spPr>
          <a:xfrm>
            <a:off x="7323717" y="3484561"/>
            <a:ext cx="1820283" cy="165294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7"/>
          <p:cNvSpPr txBox="1"/>
          <p:nvPr>
            <p:ph type="title"/>
          </p:nvPr>
        </p:nvSpPr>
        <p:spPr>
          <a:xfrm>
            <a:off x="311700" y="288276"/>
            <a:ext cx="8520600" cy="900444"/>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Jam sahib Digvijaysinhji i </a:t>
            </a:r>
            <a:br>
              <a:rPr lang="pl-PL">
                <a:solidFill>
                  <a:schemeClr val="accent1"/>
                </a:solidFill>
              </a:rPr>
            </a:br>
            <a:r>
              <a:rPr lang="pl-PL">
                <a:solidFill>
                  <a:schemeClr val="accent1"/>
                </a:solidFill>
              </a:rPr>
              <a:t>Polish Children Camp</a:t>
            </a:r>
            <a:endParaRPr b="1">
              <a:solidFill>
                <a:schemeClr val="accent1"/>
              </a:solidFill>
            </a:endParaRPr>
          </a:p>
        </p:txBody>
      </p:sp>
      <p:sp>
        <p:nvSpPr>
          <p:cNvPr id="170" name="Google Shape;170;p7"/>
          <p:cNvSpPr txBox="1"/>
          <p:nvPr>
            <p:ph idx="1" type="body"/>
          </p:nvPr>
        </p:nvSpPr>
        <p:spPr>
          <a:xfrm>
            <a:off x="311700" y="1792898"/>
            <a:ext cx="8283600" cy="2706900"/>
          </a:xfrm>
          <a:prstGeom prst="rect">
            <a:avLst/>
          </a:prstGeom>
          <a:noFill/>
          <a:ln>
            <a:noFill/>
          </a:ln>
        </p:spPr>
        <p:txBody>
          <a:bodyPr anchorCtr="0" anchor="t" bIns="91425" lIns="91425" spcFirstLastPara="1" rIns="91425" wrap="square" tIns="91425">
            <a:normAutofit/>
          </a:bodyPr>
          <a:lstStyle/>
          <a:p>
            <a:pPr indent="0" lvl="0" marL="457200" rtl="0" algn="l">
              <a:lnSpc>
                <a:spcPct val="115000"/>
              </a:lnSpc>
              <a:spcBef>
                <a:spcPts val="0"/>
              </a:spcBef>
              <a:spcAft>
                <a:spcPts val="0"/>
              </a:spcAft>
              <a:buClr>
                <a:schemeClr val="dk1"/>
              </a:buClr>
              <a:buSzPts val="652"/>
              <a:buFont typeface="Arial"/>
              <a:buNone/>
            </a:pPr>
            <a:r>
              <a:rPr lang="pl-PL" sz="1600">
                <a:solidFill>
                  <a:schemeClr val="dk1"/>
                </a:solidFill>
              </a:rPr>
              <a:t>Jam sahib Digvijaysinhji był maharadżą indyjskiego księstwa Nawanagaru. </a:t>
            </a:r>
            <a:endParaRPr sz="1600">
              <a:solidFill>
                <a:schemeClr val="dk1"/>
              </a:solidFill>
            </a:endParaRPr>
          </a:p>
          <a:p>
            <a:pPr indent="0" lvl="0" marL="457200" rtl="0" algn="l">
              <a:lnSpc>
                <a:spcPct val="115000"/>
              </a:lnSpc>
              <a:spcBef>
                <a:spcPts val="0"/>
              </a:spcBef>
              <a:spcAft>
                <a:spcPts val="0"/>
              </a:spcAft>
              <a:buClr>
                <a:schemeClr val="dk1"/>
              </a:buClr>
              <a:buSzPts val="652"/>
              <a:buFont typeface="Arial"/>
              <a:buNone/>
            </a:pPr>
            <a:r>
              <a:rPr lang="pl-PL" sz="1600">
                <a:solidFill>
                  <a:schemeClr val="dk1"/>
                </a:solidFill>
              </a:rPr>
              <a:t>W latach 20. XX wieku mieszkał w Szwajcarii, gdzie poznał Ignacego Paderewskiego. </a:t>
            </a:r>
            <a:endParaRPr sz="1600"/>
          </a:p>
          <a:p>
            <a:pPr indent="0" lvl="0" marL="457200" rtl="0" algn="l">
              <a:lnSpc>
                <a:spcPct val="115000"/>
              </a:lnSpc>
              <a:spcBef>
                <a:spcPts val="0"/>
              </a:spcBef>
              <a:spcAft>
                <a:spcPts val="0"/>
              </a:spcAft>
              <a:buClr>
                <a:schemeClr val="dk1"/>
              </a:buClr>
              <a:buSzPts val="652"/>
              <a:buFont typeface="Arial"/>
              <a:buNone/>
            </a:pPr>
            <a:r>
              <a:rPr lang="pl-PL" sz="1600">
                <a:solidFill>
                  <a:schemeClr val="dk1"/>
                </a:solidFill>
              </a:rPr>
              <a:t> </a:t>
            </a:r>
            <a:endParaRPr sz="1600"/>
          </a:p>
          <a:p>
            <a:pPr indent="0" lvl="0" marL="457200" rtl="0" algn="l">
              <a:lnSpc>
                <a:spcPct val="115000"/>
              </a:lnSpc>
              <a:spcBef>
                <a:spcPts val="0"/>
              </a:spcBef>
              <a:spcAft>
                <a:spcPts val="0"/>
              </a:spcAft>
              <a:buClr>
                <a:schemeClr val="dk1"/>
              </a:buClr>
              <a:buSzPts val="652"/>
              <a:buFont typeface="Arial"/>
              <a:buNone/>
            </a:pPr>
            <a:r>
              <a:rPr lang="pl-PL" sz="1600">
                <a:solidFill>
                  <a:schemeClr val="dk1"/>
                </a:solidFill>
              </a:rPr>
              <a:t>Jam sahib Digvijaysinhji zorganizował polski sierociniec i nazwał go Polish Children Camp. Digvijaysinhji współorganizował również Komitet Pomocy Dzieciom Polskim, który czerpał pieniądze z  darowizn osób prywatnych oraz grupy kilkudziesięciu innych maharadżów.</a:t>
            </a:r>
            <a:endParaRPr sz="270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Inne kraje</a:t>
            </a:r>
            <a:endParaRPr b="1">
              <a:solidFill>
                <a:schemeClr val="accent1"/>
              </a:solidFill>
            </a:endParaRPr>
          </a:p>
        </p:txBody>
      </p:sp>
      <p:sp>
        <p:nvSpPr>
          <p:cNvPr id="176" name="Google Shape;176;p8"/>
          <p:cNvSpPr txBox="1"/>
          <p:nvPr>
            <p:ph idx="1" type="body"/>
          </p:nvPr>
        </p:nvSpPr>
        <p:spPr>
          <a:xfrm>
            <a:off x="311700" y="1413175"/>
            <a:ext cx="6590400" cy="3539700"/>
          </a:xfrm>
          <a:prstGeom prst="rect">
            <a:avLst/>
          </a:prstGeom>
          <a:noFill/>
          <a:ln>
            <a:noFill/>
          </a:ln>
        </p:spPr>
        <p:txBody>
          <a:bodyPr anchorCtr="0" anchor="t" bIns="91425" lIns="91425" spcFirstLastPara="1" rIns="91425" wrap="square" tIns="91425">
            <a:normAutofit fontScale="55000" lnSpcReduction="20000"/>
          </a:bodyPr>
          <a:lstStyle/>
          <a:p>
            <a:pPr indent="0" lvl="0" marL="0" rtl="0" algn="l">
              <a:lnSpc>
                <a:spcPct val="115000"/>
              </a:lnSpc>
              <a:spcBef>
                <a:spcPts val="0"/>
              </a:spcBef>
              <a:spcAft>
                <a:spcPts val="0"/>
              </a:spcAft>
              <a:buSzPct val="116883"/>
              <a:buNone/>
            </a:pPr>
            <a:r>
              <a:rPr b="1" lang="pl-PL" sz="2800">
                <a:solidFill>
                  <a:schemeClr val="dk1"/>
                </a:solidFill>
                <a:highlight>
                  <a:srgbClr val="FFFFFF"/>
                </a:highlight>
              </a:rPr>
              <a:t>Meksyk</a:t>
            </a:r>
            <a:endParaRPr/>
          </a:p>
          <a:p>
            <a:pPr indent="0" lvl="0" marL="0" rtl="0" algn="l">
              <a:lnSpc>
                <a:spcPct val="115000"/>
              </a:lnSpc>
              <a:spcBef>
                <a:spcPts val="1200"/>
              </a:spcBef>
              <a:spcAft>
                <a:spcPts val="0"/>
              </a:spcAft>
              <a:buSzPct val="116883"/>
              <a:buNone/>
            </a:pPr>
            <a:r>
              <a:rPr lang="pl-PL" sz="2800">
                <a:solidFill>
                  <a:schemeClr val="dk1"/>
                </a:solidFill>
                <a:highlight>
                  <a:srgbClr val="FFFFFF"/>
                </a:highlight>
              </a:rPr>
              <a:t>Meksyk przyjął 20 tysięcy osób z Polski. 1 lipca 1943 roku 704 polskich uchodźców dotarło do miasta León w środkowym Meksyku. Po czterech miesiącach dołączyło do nich jeszcze 728 osób. W Leónie powstawały polskie placówki: przedszkole, teatr, szpital, a także szkoła.</a:t>
            </a:r>
            <a:endParaRPr/>
          </a:p>
          <a:p>
            <a:pPr indent="0" lvl="0" marL="0" rtl="0" algn="l">
              <a:lnSpc>
                <a:spcPct val="115000"/>
              </a:lnSpc>
              <a:spcBef>
                <a:spcPts val="1200"/>
              </a:spcBef>
              <a:spcAft>
                <a:spcPts val="0"/>
              </a:spcAft>
              <a:buSzPct val="116883"/>
              <a:buNone/>
            </a:pPr>
            <a:r>
              <a:rPr b="1" lang="pl-PL" sz="2800">
                <a:solidFill>
                  <a:schemeClr val="dk1"/>
                </a:solidFill>
                <a:highlight>
                  <a:srgbClr val="FFFFFF"/>
                </a:highlight>
              </a:rPr>
              <a:t>Nowa Zelandia</a:t>
            </a:r>
            <a:endParaRPr/>
          </a:p>
          <a:p>
            <a:pPr indent="0" lvl="0" marL="0" rtl="0" algn="l">
              <a:lnSpc>
                <a:spcPct val="115000"/>
              </a:lnSpc>
              <a:spcBef>
                <a:spcPts val="1200"/>
              </a:spcBef>
              <a:spcAft>
                <a:spcPts val="0"/>
              </a:spcAft>
              <a:buClr>
                <a:schemeClr val="dk1"/>
              </a:buClr>
              <a:buSzPct val="71428"/>
              <a:buNone/>
            </a:pPr>
            <a:r>
              <a:rPr lang="pl-PL" sz="2800">
                <a:solidFill>
                  <a:schemeClr val="dk1"/>
                </a:solidFill>
                <a:highlight>
                  <a:schemeClr val="lt1"/>
                </a:highlight>
              </a:rPr>
              <a:t>1 listopada 1944 roku w miejscowości Pahiatua znalazły się 733 polskie sieroty i ich opiekunowie. W Pahiatui powstała polska prasa dziecięca, a nazwy poszczególnych ulic zmieniono na polskie (Adama Mickiewicza, Tadeusza Kościuszki czy Józefa Piłsudskiego</a:t>
            </a:r>
            <a:r>
              <a:rPr lang="pl-PL" sz="2000">
                <a:solidFill>
                  <a:schemeClr val="dk1"/>
                </a:solidFill>
                <a:highlight>
                  <a:schemeClr val="lt1"/>
                </a:highlight>
              </a:rPr>
              <a:t>).</a:t>
            </a:r>
            <a:endParaRPr sz="2000">
              <a:solidFill>
                <a:schemeClr val="dk1"/>
              </a:solidFill>
              <a:highlight>
                <a:srgbClr val="FFFFFF"/>
              </a:highlight>
            </a:endParaRPr>
          </a:p>
          <a:p>
            <a:pPr indent="0" lvl="0" marL="457200" rtl="0" algn="l">
              <a:lnSpc>
                <a:spcPct val="115000"/>
              </a:lnSpc>
              <a:spcBef>
                <a:spcPts val="1200"/>
              </a:spcBef>
              <a:spcAft>
                <a:spcPts val="0"/>
              </a:spcAft>
              <a:buClr>
                <a:schemeClr val="dk1"/>
              </a:buClr>
              <a:buSzPct val="40740"/>
              <a:buFont typeface="Arial"/>
              <a:buNone/>
            </a:pPr>
            <a:r>
              <a:t/>
            </a:r>
            <a:endParaRPr sz="2700">
              <a:solidFill>
                <a:schemeClr val="dk1"/>
              </a:solidFill>
            </a:endParaRPr>
          </a:p>
        </p:txBody>
      </p:sp>
      <p:pic>
        <p:nvPicPr>
          <p:cNvPr descr="the flag of Mexico (Dostarczone przez Getty Images)" id="177" name="Google Shape;177;p8"/>
          <p:cNvPicPr preferRelativeResize="0"/>
          <p:nvPr/>
        </p:nvPicPr>
        <p:blipFill rotWithShape="1">
          <a:blip r:embed="rId3">
            <a:alphaModFix/>
          </a:blip>
          <a:srcRect b="0" l="0" r="0" t="0"/>
          <a:stretch/>
        </p:blipFill>
        <p:spPr>
          <a:xfrm>
            <a:off x="6902100" y="1890350"/>
            <a:ext cx="1425464" cy="1099023"/>
          </a:xfrm>
          <a:prstGeom prst="rect">
            <a:avLst/>
          </a:prstGeom>
          <a:noFill/>
          <a:ln>
            <a:noFill/>
          </a:ln>
        </p:spPr>
      </p:pic>
      <p:pic>
        <p:nvPicPr>
          <p:cNvPr descr="the flag of new Zealand (Dostarczone przez Getty Images)" id="178" name="Google Shape;178;p8"/>
          <p:cNvPicPr preferRelativeResize="0"/>
          <p:nvPr/>
        </p:nvPicPr>
        <p:blipFill rotWithShape="1">
          <a:blip r:embed="rId4">
            <a:alphaModFix/>
          </a:blip>
          <a:srcRect b="0" l="0" r="0" t="0"/>
          <a:stretch/>
        </p:blipFill>
        <p:spPr>
          <a:xfrm>
            <a:off x="6873950" y="3370400"/>
            <a:ext cx="1481774" cy="109902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Koniec wojny </a:t>
            </a:r>
            <a:endParaRPr b="1">
              <a:solidFill>
                <a:schemeClr val="accent1"/>
              </a:solidFill>
            </a:endParaRPr>
          </a:p>
        </p:txBody>
      </p:sp>
      <p:sp>
        <p:nvSpPr>
          <p:cNvPr id="184" name="Google Shape;184;p9"/>
          <p:cNvSpPr txBox="1"/>
          <p:nvPr>
            <p:ph idx="1" type="body"/>
          </p:nvPr>
        </p:nvSpPr>
        <p:spPr>
          <a:xfrm>
            <a:off x="311700" y="1413183"/>
            <a:ext cx="7942800" cy="3438300"/>
          </a:xfrm>
          <a:prstGeom prst="rect">
            <a:avLst/>
          </a:prstGeom>
          <a:noFill/>
          <a:ln>
            <a:noFill/>
          </a:ln>
        </p:spPr>
        <p:txBody>
          <a:bodyPr anchorCtr="0" anchor="t" bIns="91425" lIns="91425" spcFirstLastPara="1" rIns="91425" wrap="square" tIns="91425">
            <a:normAutofit lnSpcReduction="20000"/>
          </a:bodyPr>
          <a:lstStyle/>
          <a:p>
            <a:pPr indent="0" lvl="0" marL="457200" rtl="0" algn="l">
              <a:lnSpc>
                <a:spcPct val="115000"/>
              </a:lnSpc>
              <a:spcBef>
                <a:spcPts val="0"/>
              </a:spcBef>
              <a:spcAft>
                <a:spcPts val="0"/>
              </a:spcAft>
              <a:buClr>
                <a:schemeClr val="dk1"/>
              </a:buClr>
              <a:buSzPts val="733"/>
              <a:buFont typeface="Arial"/>
              <a:buNone/>
            </a:pPr>
            <a:r>
              <a:rPr lang="pl-PL" sz="1600">
                <a:solidFill>
                  <a:schemeClr val="dk1"/>
                </a:solidFill>
              </a:rPr>
              <a:t>Gdy 8 maja 1945 roku skończyła się wojna, na świecie było ponad 1,5 miliona polskich uchodźców wojennych (oraz 5 milionów Polaków żyjących poza granicami kraju z innych powodów).</a:t>
            </a:r>
            <a:endParaRPr sz="1600">
              <a:solidFill>
                <a:schemeClr val="dk1"/>
              </a:solidFill>
            </a:endParaRPr>
          </a:p>
          <a:p>
            <a:pPr indent="0" lvl="0" marL="457200" rtl="0" algn="l">
              <a:lnSpc>
                <a:spcPct val="115000"/>
              </a:lnSpc>
              <a:spcBef>
                <a:spcPts val="0"/>
              </a:spcBef>
              <a:spcAft>
                <a:spcPts val="0"/>
              </a:spcAft>
              <a:buClr>
                <a:schemeClr val="dk1"/>
              </a:buClr>
              <a:buSzPts val="733"/>
              <a:buFont typeface="Arial"/>
              <a:buNone/>
            </a:pPr>
            <a:r>
              <a:t/>
            </a:r>
            <a:endParaRPr sz="1600">
              <a:solidFill>
                <a:schemeClr val="dk1"/>
              </a:solidFill>
            </a:endParaRPr>
          </a:p>
          <a:p>
            <a:pPr indent="0" lvl="0" marL="457200" rtl="0" algn="l">
              <a:lnSpc>
                <a:spcPct val="115000"/>
              </a:lnSpc>
              <a:spcBef>
                <a:spcPts val="0"/>
              </a:spcBef>
              <a:spcAft>
                <a:spcPts val="0"/>
              </a:spcAft>
              <a:buClr>
                <a:schemeClr val="dk1"/>
              </a:buClr>
              <a:buSzPts val="733"/>
              <a:buFont typeface="Arial"/>
              <a:buNone/>
            </a:pPr>
            <a:r>
              <a:rPr lang="pl-PL" sz="1600">
                <a:solidFill>
                  <a:schemeClr val="dk1"/>
                </a:solidFill>
              </a:rPr>
              <a:t>W pierwszej połowie 1946 r. do Polski przyjechało ponad 250 000 osób. Repatriacja po II wojnie światowej, nie objęła Polaków mieszkających na Syberii (tych, którzy od kilkudziesięciu lat posiadali obywatelstwo radzieckie). Byli oni traktowani jako “Polacy na Syberii”</a:t>
            </a:r>
            <a:endParaRPr sz="1600">
              <a:solidFill>
                <a:schemeClr val="dk1"/>
              </a:solidFill>
            </a:endParaRPr>
          </a:p>
          <a:p>
            <a:pPr indent="0" lvl="0" marL="457200" rtl="0" algn="l">
              <a:lnSpc>
                <a:spcPct val="115000"/>
              </a:lnSpc>
              <a:spcBef>
                <a:spcPts val="0"/>
              </a:spcBef>
              <a:spcAft>
                <a:spcPts val="0"/>
              </a:spcAft>
              <a:buClr>
                <a:schemeClr val="dk1"/>
              </a:buClr>
              <a:buSzPts val="733"/>
              <a:buFont typeface="Arial"/>
              <a:buNone/>
            </a:pPr>
            <a:r>
              <a:t/>
            </a:r>
            <a:endParaRPr sz="1600">
              <a:solidFill>
                <a:schemeClr val="dk1"/>
              </a:solidFill>
            </a:endParaRPr>
          </a:p>
          <a:p>
            <a:pPr indent="0" lvl="0" marL="457200" rtl="0" algn="l">
              <a:lnSpc>
                <a:spcPct val="115000"/>
              </a:lnSpc>
              <a:spcBef>
                <a:spcPts val="0"/>
              </a:spcBef>
              <a:spcAft>
                <a:spcPts val="0"/>
              </a:spcAft>
              <a:buClr>
                <a:schemeClr val="dk1"/>
              </a:buClr>
              <a:buSzPts val="1100"/>
              <a:buFont typeface="Arial"/>
              <a:buNone/>
            </a:pPr>
            <a:r>
              <a:rPr lang="pl-PL" sz="1600">
                <a:solidFill>
                  <a:schemeClr val="dk1"/>
                </a:solidFill>
              </a:rPr>
              <a:t>Trzecia fala repatriacji rozpoczęła się w latach 90 i trwa do dzisiaj, Wyróżnia ją długość procesu, a umożliwienie powrotu do Polski osobom żyjącym w krajach dawnego ZSRR jest traktowane jako moralny obowiązek państwa.</a:t>
            </a:r>
            <a:endParaRPr sz="16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6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3" name="Shape 63"/>
        <p:cNvGrpSpPr/>
        <p:nvPr/>
      </p:nvGrpSpPr>
      <p:grpSpPr>
        <a:xfrm>
          <a:off x="0" y="0"/>
          <a:ext cx="0" cy="0"/>
          <a:chOff x="0" y="0"/>
          <a:chExt cx="0" cy="0"/>
        </a:xfrm>
      </p:grpSpPr>
      <p:sp>
        <p:nvSpPr>
          <p:cNvPr id="64" name="Google Shape;64;g36c9fa76ea2_1_6"/>
          <p:cNvSpPr txBox="1"/>
          <p:nvPr>
            <p:ph type="ctrTitle"/>
          </p:nvPr>
        </p:nvSpPr>
        <p:spPr>
          <a:xfrm>
            <a:off x="1852468" y="1495500"/>
            <a:ext cx="5515500" cy="2152500"/>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lang="pl-PL" sz="4000">
                <a:solidFill>
                  <a:schemeClr val="accent1"/>
                </a:solidFill>
              </a:rPr>
              <a:t>Współczesne przyczyny wyjazdów</a:t>
            </a:r>
            <a:endParaRPr sz="4000">
              <a:solidFill>
                <a:schemeClr val="accent1"/>
              </a:solidFill>
            </a:endParaRPr>
          </a:p>
          <a:p>
            <a:pPr indent="0" lvl="0" marL="0" rtl="0" algn="ctr">
              <a:lnSpc>
                <a:spcPct val="100000"/>
              </a:lnSpc>
              <a:spcBef>
                <a:spcPts val="0"/>
              </a:spcBef>
              <a:spcAft>
                <a:spcPts val="0"/>
              </a:spcAft>
              <a:buSzPts val="5200"/>
              <a:buNone/>
            </a:pPr>
            <a:r>
              <a:rPr lang="pl-PL" sz="4000">
                <a:solidFill>
                  <a:schemeClr val="accent1"/>
                </a:solidFill>
              </a:rPr>
              <a:t>z Polski</a:t>
            </a:r>
            <a:endParaRPr/>
          </a:p>
        </p:txBody>
      </p:sp>
      <p:pic>
        <p:nvPicPr>
          <p:cNvPr descr="Obraz zawierający tekst, Czcionka, Grafika, krąg&#10;&#10;Zawartość wygenerowana przez AI może być niepoprawna." id="65" name="Google Shape;65;g36c9fa76ea2_1_6"/>
          <p:cNvPicPr preferRelativeResize="0"/>
          <p:nvPr/>
        </p:nvPicPr>
        <p:blipFill rotWithShape="1">
          <a:blip r:embed="rId4">
            <a:alphaModFix/>
          </a:blip>
          <a:srcRect b="0" l="0" r="0" t="0"/>
          <a:stretch/>
        </p:blipFill>
        <p:spPr>
          <a:xfrm rot="-7652512">
            <a:off x="7064217" y="2739800"/>
            <a:ext cx="1176681" cy="1177522"/>
          </a:xfrm>
          <a:prstGeom prst="rtTriangle">
            <a:avLst/>
          </a:prstGeom>
          <a:noFill/>
          <a:ln>
            <a:noFill/>
          </a:ln>
        </p:spPr>
      </p:pic>
      <p:pic>
        <p:nvPicPr>
          <p:cNvPr descr="Obraz zawierający tekst, Czcionka, Grafika, krąg&#10;&#10;Zawartość wygenerowana przez AI może być niepoprawna." id="66" name="Google Shape;66;g36c9fa76ea2_1_6"/>
          <p:cNvPicPr preferRelativeResize="0"/>
          <p:nvPr/>
        </p:nvPicPr>
        <p:blipFill rotWithShape="1">
          <a:blip r:embed="rId4">
            <a:alphaModFix/>
          </a:blip>
          <a:srcRect b="0" l="0" r="0" t="42373"/>
          <a:stretch/>
        </p:blipFill>
        <p:spPr>
          <a:xfrm>
            <a:off x="1374349" y="889461"/>
            <a:ext cx="1352711" cy="780012"/>
          </a:xfrm>
          <a:prstGeom prst="rect">
            <a:avLst/>
          </a:prstGeom>
          <a:noFill/>
          <a:ln>
            <a:noFill/>
          </a:ln>
        </p:spPr>
      </p:pic>
      <p:pic>
        <p:nvPicPr>
          <p:cNvPr descr="Obraz zawierający tekst, Czcionka, Grafika, krąg&#10;&#10;Zawartość wygenerowana przez AI może być niepoprawna." id="67" name="Google Shape;67;g36c9fa76ea2_1_6"/>
          <p:cNvPicPr preferRelativeResize="0"/>
          <p:nvPr/>
        </p:nvPicPr>
        <p:blipFill rotWithShape="1">
          <a:blip r:embed="rId4">
            <a:alphaModFix/>
          </a:blip>
          <a:srcRect b="0" l="0" r="0" t="42373"/>
          <a:stretch/>
        </p:blipFill>
        <p:spPr>
          <a:xfrm>
            <a:off x="1374349" y="889461"/>
            <a:ext cx="1352711" cy="78001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Lata powojenne – podsumowanie</a:t>
            </a:r>
            <a:endParaRPr b="1">
              <a:solidFill>
                <a:schemeClr val="accent1"/>
              </a:solidFill>
            </a:endParaRPr>
          </a:p>
        </p:txBody>
      </p:sp>
      <p:sp>
        <p:nvSpPr>
          <p:cNvPr id="190" name="Google Shape;190;p14"/>
          <p:cNvSpPr txBox="1"/>
          <p:nvPr>
            <p:ph idx="1" type="body"/>
          </p:nvPr>
        </p:nvSpPr>
        <p:spPr>
          <a:xfrm>
            <a:off x="268550" y="1145652"/>
            <a:ext cx="8283600" cy="3708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000"/>
              </a:spcBef>
              <a:spcAft>
                <a:spcPts val="0"/>
              </a:spcAft>
              <a:buSzPts val="3273"/>
              <a:buNone/>
            </a:pPr>
            <a:r>
              <a:rPr lang="pl-PL" sz="1600">
                <a:solidFill>
                  <a:schemeClr val="dk1"/>
                </a:solidFill>
              </a:rPr>
              <a:t>Jeśli uwzględnić wszystkich legalnych i nielegalnych emigrantów, okazuje się,</a:t>
            </a:r>
            <a:endParaRPr sz="1600">
              <a:solidFill>
                <a:schemeClr val="dk1"/>
              </a:solidFill>
            </a:endParaRPr>
          </a:p>
          <a:p>
            <a:pPr indent="0" lvl="0" marL="0" rtl="0" algn="l">
              <a:lnSpc>
                <a:spcPct val="115000"/>
              </a:lnSpc>
              <a:spcBef>
                <a:spcPts val="0"/>
              </a:spcBef>
              <a:spcAft>
                <a:spcPts val="0"/>
              </a:spcAft>
              <a:buSzPts val="3273"/>
              <a:buNone/>
            </a:pPr>
            <a:r>
              <a:rPr lang="pl-PL" sz="1600">
                <a:solidFill>
                  <a:schemeClr val="dk1"/>
                </a:solidFill>
              </a:rPr>
              <a:t>że </a:t>
            </a:r>
            <a:r>
              <a:rPr b="1" lang="pl-PL" sz="1600">
                <a:solidFill>
                  <a:schemeClr val="dk1"/>
                </a:solidFill>
              </a:rPr>
              <a:t>w latach 1949–1989 Polskę opuściło w sumie około 2,1–2,3 mln osób</a:t>
            </a:r>
            <a:r>
              <a:rPr lang="pl-PL" sz="1600">
                <a:solidFill>
                  <a:schemeClr val="dk1"/>
                </a:solidFill>
              </a:rPr>
              <a:t>. Z tego najwięcej wyjechało w latach 1981–1989 – około 1,2 mln.</a:t>
            </a:r>
            <a:endParaRPr sz="1600">
              <a:solidFill>
                <a:schemeClr val="dk1"/>
              </a:solidFill>
            </a:endParaRPr>
          </a:p>
          <a:p>
            <a:pPr indent="0" lvl="0" marL="0" rtl="0" algn="l">
              <a:lnSpc>
                <a:spcPct val="115000"/>
              </a:lnSpc>
              <a:spcBef>
                <a:spcPts val="1000"/>
              </a:spcBef>
              <a:spcAft>
                <a:spcPts val="0"/>
              </a:spcAft>
              <a:buSzPts val="3273"/>
              <a:buNone/>
            </a:pPr>
            <a:r>
              <a:rPr lang="pl-PL" sz="1600">
                <a:solidFill>
                  <a:schemeClr val="dk1"/>
                </a:solidFill>
              </a:rPr>
              <a:t>W 1968 r. wyniku wydarzeń marcowych wyjechało 3,5 tys. osób, a w 1969 r. – 7,7 tys. </a:t>
            </a:r>
            <a:endParaRPr sz="1600">
              <a:solidFill>
                <a:schemeClr val="dk1"/>
              </a:solidFill>
            </a:endParaRPr>
          </a:p>
          <a:p>
            <a:pPr indent="0" lvl="0" marL="0" rtl="0" algn="l">
              <a:lnSpc>
                <a:spcPct val="115000"/>
              </a:lnSpc>
              <a:spcBef>
                <a:spcPts val="1000"/>
              </a:spcBef>
              <a:spcAft>
                <a:spcPts val="0"/>
              </a:spcAft>
              <a:buSzPts val="3273"/>
              <a:buNone/>
            </a:pPr>
            <a:r>
              <a:rPr lang="pl-PL" sz="1600">
                <a:solidFill>
                  <a:schemeClr val="dk1"/>
                </a:solidFill>
              </a:rPr>
              <a:t>Spośród tych osób, które wyjechały z Polski w latach osiemdziesiątych, bardzo niewiele wróciło po roku 1989. W latach 1990–1994 GUS zarejestrował 27 tys. imigrantów, z czego niecałą połowę stanowiły osoby, które wyemigrowały w latach 1980–1989.</a:t>
            </a:r>
            <a:endParaRPr sz="1600"/>
          </a:p>
          <a:p>
            <a:pPr indent="0" lvl="0" marL="0" rtl="0" algn="l">
              <a:lnSpc>
                <a:spcPct val="115000"/>
              </a:lnSpc>
              <a:spcBef>
                <a:spcPts val="1000"/>
              </a:spcBef>
              <a:spcAft>
                <a:spcPts val="0"/>
              </a:spcAft>
              <a:buSzPts val="3273"/>
              <a:buNone/>
            </a:pPr>
            <a:r>
              <a:rPr lang="pl-PL" sz="1600">
                <a:solidFill>
                  <a:schemeClr val="dk1"/>
                </a:solidFill>
              </a:rPr>
              <a:t>W latach dziewięćdziesiątych pojawiła się grupa duża grupa osób z Polski, które nie mieszkały na stałe za granicą, tylko spędzały część czasu w Polsce, a część w innym kraju.</a:t>
            </a:r>
            <a:endParaRPr sz="1600"/>
          </a:p>
          <a:p>
            <a:pPr indent="0" lvl="0" marL="457200" rtl="0" algn="l">
              <a:lnSpc>
                <a:spcPct val="115000"/>
              </a:lnSpc>
              <a:spcBef>
                <a:spcPts val="1200"/>
              </a:spcBef>
              <a:spcAft>
                <a:spcPts val="0"/>
              </a:spcAft>
              <a:buClr>
                <a:schemeClr val="dk1"/>
              </a:buClr>
              <a:buSzPts val="1100"/>
              <a:buFont typeface="Arial"/>
              <a:buNone/>
            </a:pPr>
            <a:r>
              <a:t/>
            </a:r>
            <a:endParaRPr sz="1600">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Stan wojenny</a:t>
            </a:r>
            <a:endParaRPr b="1">
              <a:solidFill>
                <a:schemeClr val="accent1"/>
              </a:solidFill>
            </a:endParaRPr>
          </a:p>
        </p:txBody>
      </p:sp>
      <p:sp>
        <p:nvSpPr>
          <p:cNvPr id="196" name="Google Shape;196;p13"/>
          <p:cNvSpPr txBox="1"/>
          <p:nvPr>
            <p:ph idx="1" type="body"/>
          </p:nvPr>
        </p:nvSpPr>
        <p:spPr>
          <a:xfrm>
            <a:off x="268550" y="1378650"/>
            <a:ext cx="8371800" cy="3155700"/>
          </a:xfrm>
          <a:prstGeom prst="rect">
            <a:avLst/>
          </a:prstGeom>
          <a:noFill/>
          <a:ln>
            <a:noFill/>
          </a:ln>
        </p:spPr>
        <p:txBody>
          <a:bodyPr anchorCtr="0" anchor="t" bIns="91425" lIns="91425" spcFirstLastPara="1" rIns="91425" wrap="square" tIns="91425">
            <a:noAutofit/>
          </a:bodyPr>
          <a:lstStyle/>
          <a:p>
            <a:pPr indent="0" lvl="0" marL="0" rtl="0" algn="l">
              <a:lnSpc>
                <a:spcPct val="105000"/>
              </a:lnSpc>
              <a:spcBef>
                <a:spcPts val="0"/>
              </a:spcBef>
              <a:spcAft>
                <a:spcPts val="0"/>
              </a:spcAft>
              <a:buSzPts val="1584"/>
              <a:buNone/>
            </a:pPr>
            <a:r>
              <a:rPr lang="pl-PL" sz="1600">
                <a:solidFill>
                  <a:schemeClr val="dk1"/>
                </a:solidFill>
              </a:rPr>
              <a:t>Po 13 grudnia 1981 roku – niemożliwe wyjazdy zagraniczne, wypuszczano jedynie cudzoziemców. Początkowo regres, który trwał przez kilka tygodni, następnie stopniowa redukcja ograniczeń: wyjazdy służbowe, ruch pracowników transgranicznych, „emeryci, renciści i inne osoby w wieku poprodukcyjnym”, wycieczki turystyczne… </a:t>
            </a:r>
            <a:endParaRPr sz="1600"/>
          </a:p>
          <a:p>
            <a:pPr indent="0" lvl="0" marL="0" rtl="0" algn="l">
              <a:lnSpc>
                <a:spcPct val="105000"/>
              </a:lnSpc>
              <a:spcBef>
                <a:spcPts val="1200"/>
              </a:spcBef>
              <a:spcAft>
                <a:spcPts val="0"/>
              </a:spcAft>
              <a:buSzPts val="1584"/>
              <a:buNone/>
            </a:pPr>
            <a:r>
              <a:rPr lang="pl-PL" sz="1600">
                <a:solidFill>
                  <a:schemeClr val="dk1"/>
                </a:solidFill>
              </a:rPr>
              <a:t>Do skali migracji w tamtym okresie przyczyniły się też decyzje o pozostaniu za granicą osób, które migrowały wcześniej.</a:t>
            </a:r>
            <a:endParaRPr sz="1600"/>
          </a:p>
          <a:p>
            <a:pPr indent="0" lvl="0" marL="0" rtl="0" algn="l">
              <a:lnSpc>
                <a:spcPct val="105000"/>
              </a:lnSpc>
              <a:spcBef>
                <a:spcPts val="1200"/>
              </a:spcBef>
              <a:spcAft>
                <a:spcPts val="0"/>
              </a:spcAft>
              <a:buClr>
                <a:schemeClr val="dk1"/>
              </a:buClr>
              <a:buSzPts val="968"/>
              <a:buNone/>
            </a:pPr>
            <a:r>
              <a:rPr lang="pl-PL" sz="1600">
                <a:solidFill>
                  <a:schemeClr val="dk1"/>
                </a:solidFill>
              </a:rPr>
              <a:t>Stan wojenny stał się kolejnym powodem do emigracji politycznych, a także zarobkowych.</a:t>
            </a:r>
            <a:endParaRPr sz="1600"/>
          </a:p>
          <a:p>
            <a:pPr indent="0" lvl="0" marL="457200" rtl="0" algn="l">
              <a:lnSpc>
                <a:spcPct val="105000"/>
              </a:lnSpc>
              <a:spcBef>
                <a:spcPts val="1200"/>
              </a:spcBef>
              <a:spcAft>
                <a:spcPts val="0"/>
              </a:spcAft>
              <a:buClr>
                <a:schemeClr val="dk1"/>
              </a:buClr>
              <a:buSzPts val="605"/>
              <a:buFont typeface="Arial"/>
              <a:buNone/>
            </a:pPr>
            <a:r>
              <a:t/>
            </a:r>
            <a:endParaRPr sz="1600">
              <a:solidFill>
                <a:schemeClr val="dk1"/>
              </a:solidFill>
            </a:endParaRPr>
          </a:p>
          <a:p>
            <a:pPr indent="0" lvl="0" marL="457200" rtl="0" algn="l">
              <a:lnSpc>
                <a:spcPct val="105000"/>
              </a:lnSpc>
              <a:spcBef>
                <a:spcPts val="0"/>
              </a:spcBef>
              <a:spcAft>
                <a:spcPts val="0"/>
              </a:spcAft>
              <a:buClr>
                <a:schemeClr val="dk1"/>
              </a:buClr>
              <a:buSzPts val="605"/>
              <a:buFont typeface="Arial"/>
              <a:buNone/>
            </a:pPr>
            <a:r>
              <a:t/>
            </a:r>
            <a:endParaRPr sz="1485">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1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Przyczyny migracji lat osiemdziesiątych</a:t>
            </a:r>
            <a:endParaRPr b="1">
              <a:solidFill>
                <a:schemeClr val="accent1"/>
              </a:solidFill>
            </a:endParaRPr>
          </a:p>
        </p:txBody>
      </p:sp>
      <p:sp>
        <p:nvSpPr>
          <p:cNvPr id="202" name="Google Shape;202;p12"/>
          <p:cNvSpPr txBox="1"/>
          <p:nvPr>
            <p:ph idx="1" type="body"/>
          </p:nvPr>
        </p:nvSpPr>
        <p:spPr>
          <a:xfrm>
            <a:off x="311700" y="1413163"/>
            <a:ext cx="8283660" cy="3155711"/>
          </a:xfrm>
          <a:prstGeom prst="rect">
            <a:avLst/>
          </a:prstGeom>
          <a:noFill/>
          <a:ln>
            <a:noFill/>
          </a:ln>
        </p:spPr>
        <p:txBody>
          <a:bodyPr anchorCtr="0" anchor="t" bIns="91425" lIns="91425" spcFirstLastPara="1" rIns="91425" wrap="square" tIns="91425">
            <a:normAutofit/>
          </a:bodyPr>
          <a:lstStyle/>
          <a:p>
            <a:pPr indent="-457200" lvl="0" marL="590550" rtl="0" algn="l">
              <a:lnSpc>
                <a:spcPct val="115000"/>
              </a:lnSpc>
              <a:spcBef>
                <a:spcPts val="0"/>
              </a:spcBef>
              <a:spcAft>
                <a:spcPts val="0"/>
              </a:spcAft>
              <a:buSzPts val="1134"/>
              <a:buFont typeface="Noto Sans Symbols"/>
              <a:buChar char="▪"/>
            </a:pPr>
            <a:r>
              <a:rPr lang="pl-PL">
                <a:solidFill>
                  <a:schemeClr val="dk1"/>
                </a:solidFill>
              </a:rPr>
              <a:t>powstanie „Solidarności”</a:t>
            </a:r>
            <a:endParaRPr/>
          </a:p>
          <a:p>
            <a:pPr indent="-457200" lvl="0" marL="590550" rtl="0" algn="l">
              <a:lnSpc>
                <a:spcPct val="115000"/>
              </a:lnSpc>
              <a:spcBef>
                <a:spcPts val="0"/>
              </a:spcBef>
              <a:spcAft>
                <a:spcPts val="0"/>
              </a:spcAft>
              <a:buSzPts val="1134"/>
              <a:buFont typeface="Noto Sans Symbols"/>
              <a:buChar char="▪"/>
            </a:pPr>
            <a:r>
              <a:rPr lang="pl-PL">
                <a:solidFill>
                  <a:schemeClr val="dk1"/>
                </a:solidFill>
              </a:rPr>
              <a:t>rosnące szanse dostania paszportu na wyjazd (rozluźniła się polityka paszportowa)</a:t>
            </a:r>
            <a:endParaRPr/>
          </a:p>
          <a:p>
            <a:pPr indent="-457200" lvl="0" marL="590550" rtl="0" algn="l">
              <a:lnSpc>
                <a:spcPct val="115000"/>
              </a:lnSpc>
              <a:spcBef>
                <a:spcPts val="0"/>
              </a:spcBef>
              <a:spcAft>
                <a:spcPts val="0"/>
              </a:spcAft>
              <a:buSzPts val="1134"/>
              <a:buFont typeface="Noto Sans Symbols"/>
              <a:buChar char="▪"/>
            </a:pPr>
            <a:r>
              <a:rPr lang="pl-PL">
                <a:solidFill>
                  <a:schemeClr val="dk1"/>
                </a:solidFill>
              </a:rPr>
              <a:t>pragnienie poznania „złotego Zachodu” </a:t>
            </a:r>
            <a:endParaRPr/>
          </a:p>
          <a:p>
            <a:pPr indent="-457200" lvl="0" marL="590550" rtl="0" algn="l">
              <a:lnSpc>
                <a:spcPct val="115000"/>
              </a:lnSpc>
              <a:spcBef>
                <a:spcPts val="0"/>
              </a:spcBef>
              <a:spcAft>
                <a:spcPts val="0"/>
              </a:spcAft>
              <a:buSzPts val="1134"/>
              <a:buFont typeface="Noto Sans Symbols"/>
              <a:buChar char="▪"/>
            </a:pPr>
            <a:r>
              <a:rPr lang="pl-PL">
                <a:solidFill>
                  <a:schemeClr val="dk1"/>
                </a:solidFill>
              </a:rPr>
              <a:t>ograniczenie ruchu osobowego w NRD i CSRS.</a:t>
            </a:r>
            <a:endParaRPr/>
          </a:p>
          <a:p>
            <a:pPr indent="-457200" lvl="0" marL="590550" rtl="0" algn="l">
              <a:lnSpc>
                <a:spcPct val="115000"/>
              </a:lnSpc>
              <a:spcBef>
                <a:spcPts val="0"/>
              </a:spcBef>
              <a:spcAft>
                <a:spcPts val="0"/>
              </a:spcAft>
              <a:buSzPts val="1134"/>
              <a:buFont typeface="Noto Sans Symbols"/>
              <a:buChar char="▪"/>
            </a:pPr>
            <a:r>
              <a:rPr lang="pl-PL">
                <a:solidFill>
                  <a:schemeClr val="dk1"/>
                </a:solidFill>
              </a:rPr>
              <a:t>kryzys polskiej gospodarki</a:t>
            </a:r>
            <a:endParaRPr/>
          </a:p>
          <a:p>
            <a:pPr indent="-457200" lvl="0" marL="590550" rtl="0" algn="l">
              <a:lnSpc>
                <a:spcPct val="115000"/>
              </a:lnSpc>
              <a:spcBef>
                <a:spcPts val="0"/>
              </a:spcBef>
              <a:spcAft>
                <a:spcPts val="0"/>
              </a:spcAft>
              <a:buSzPts val="1134"/>
              <a:buFont typeface="Noto Sans Symbols"/>
              <a:buChar char="▪"/>
            </a:pPr>
            <a:r>
              <a:rPr lang="pl-PL">
                <a:solidFill>
                  <a:schemeClr val="dk1"/>
                </a:solidFill>
              </a:rPr>
              <a:t>drastyczne braki w zaopatrzeniu</a:t>
            </a:r>
            <a:endParaRPr/>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g36c9fa76ea2_1_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Migracje sezonowe</a:t>
            </a:r>
            <a:endParaRPr b="1">
              <a:solidFill>
                <a:schemeClr val="accent1"/>
              </a:solidFill>
            </a:endParaRPr>
          </a:p>
        </p:txBody>
      </p:sp>
      <p:sp>
        <p:nvSpPr>
          <p:cNvPr id="208" name="Google Shape;208;g36c9fa76ea2_1_0"/>
          <p:cNvSpPr txBox="1"/>
          <p:nvPr>
            <p:ph idx="1" type="body"/>
          </p:nvPr>
        </p:nvSpPr>
        <p:spPr>
          <a:xfrm>
            <a:off x="311700" y="1413163"/>
            <a:ext cx="8283600" cy="3155700"/>
          </a:xfrm>
          <a:prstGeom prst="rect">
            <a:avLst/>
          </a:prstGeom>
          <a:noFill/>
          <a:ln>
            <a:noFill/>
          </a:ln>
        </p:spPr>
        <p:txBody>
          <a:bodyPr anchorCtr="0" anchor="t" bIns="91425" lIns="91425" spcFirstLastPara="1" rIns="91425" wrap="square" tIns="91425">
            <a:normAutofit/>
          </a:bodyPr>
          <a:lstStyle/>
          <a:p>
            <a:pPr indent="-330200" lvl="0" marL="457200" rtl="0" algn="l">
              <a:lnSpc>
                <a:spcPct val="115000"/>
              </a:lnSpc>
              <a:spcBef>
                <a:spcPts val="1200"/>
              </a:spcBef>
              <a:spcAft>
                <a:spcPts val="0"/>
              </a:spcAft>
              <a:buClr>
                <a:schemeClr val="dk1"/>
              </a:buClr>
              <a:buSzPts val="1600"/>
              <a:buChar char="-"/>
            </a:pPr>
            <a:r>
              <a:rPr b="1" lang="pl-PL" sz="1600">
                <a:solidFill>
                  <a:schemeClr val="dk1"/>
                </a:solidFill>
                <a:latin typeface="Raleway"/>
                <a:ea typeface="Raleway"/>
                <a:cs typeface="Raleway"/>
                <a:sym typeface="Raleway"/>
              </a:rPr>
              <a:t>obecne w społeczeństwie polskim już od lat 80. XX wieku do dziś ..</a:t>
            </a:r>
            <a:endParaRPr b="1" sz="1600">
              <a:solidFill>
                <a:schemeClr val="dk1"/>
              </a:solidFill>
              <a:latin typeface="Raleway"/>
              <a:ea typeface="Raleway"/>
              <a:cs typeface="Raleway"/>
              <a:sym typeface="Raleway"/>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popularne głównie w sektorze rolniczym </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współcześnie przybierają nowe formy, jak wakacje w innym kraju, gdzie pracujemy, a jednocześnie mamy możliwość zwiedzenia np.: wieczorami</a:t>
            </a:r>
            <a:endParaRPr sz="2700">
              <a:solidFill>
                <a:schemeClr val="dk1"/>
              </a:solidFill>
            </a:endParaRPr>
          </a:p>
        </p:txBody>
      </p:sp>
      <p:sp>
        <p:nvSpPr>
          <p:cNvPr id="209" name="Google Shape;209;g36c9fa76ea2_1_0"/>
          <p:cNvSpPr txBox="1"/>
          <p:nvPr/>
        </p:nvSpPr>
        <p:spPr>
          <a:xfrm>
            <a:off x="5544589" y="4065147"/>
            <a:ext cx="3541200" cy="1007400"/>
          </a:xfrm>
          <a:prstGeom prst="rect">
            <a:avLst/>
          </a:prstGeom>
          <a:noFill/>
          <a:ln>
            <a:noFill/>
          </a:ln>
        </p:spPr>
        <p:txBody>
          <a:bodyPr anchorCtr="0" anchor="t" bIns="91425" lIns="91425" spcFirstLastPara="1" rIns="91425" wrap="square" tIns="91425">
            <a:noAutofit/>
          </a:bodyPr>
          <a:lstStyle/>
          <a:p>
            <a:pPr indent="0" lvl="0" marL="0" marR="0" rtl="0" algn="l">
              <a:lnSpc>
                <a:spcPct val="95000"/>
              </a:lnSpc>
              <a:spcBef>
                <a:spcPts val="0"/>
              </a:spcBef>
              <a:spcAft>
                <a:spcPts val="0"/>
              </a:spcAft>
              <a:buClr>
                <a:srgbClr val="595959"/>
              </a:buClr>
              <a:buSzPts val="605"/>
              <a:buFont typeface="Arial"/>
              <a:buNone/>
            </a:pPr>
            <a:r>
              <a:t/>
            </a:r>
            <a:endParaRPr b="0" i="0" sz="900" u="none" cap="none" strike="noStrike">
              <a:solidFill>
                <a:srgbClr val="595959"/>
              </a:solidFill>
              <a:highlight>
                <a:srgbClr val="EEFF41"/>
              </a:highlight>
              <a:latin typeface="Raleway Medium"/>
              <a:ea typeface="Raleway Medium"/>
              <a:cs typeface="Raleway Medium"/>
              <a:sym typeface="Raleway Medium"/>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Działania na rzecz umacniania polskości </a:t>
            </a:r>
            <a:br>
              <a:rPr lang="pl-PL">
                <a:solidFill>
                  <a:schemeClr val="accent1"/>
                </a:solidFill>
              </a:rPr>
            </a:br>
            <a:r>
              <a:rPr lang="pl-PL">
                <a:solidFill>
                  <a:schemeClr val="accent1"/>
                </a:solidFill>
              </a:rPr>
              <a:t>wśród Polonii</a:t>
            </a:r>
            <a:endParaRPr b="1">
              <a:solidFill>
                <a:schemeClr val="accent1"/>
              </a:solidFill>
            </a:endParaRPr>
          </a:p>
        </p:txBody>
      </p:sp>
      <p:sp>
        <p:nvSpPr>
          <p:cNvPr id="215" name="Google Shape;215;p10"/>
          <p:cNvSpPr txBox="1"/>
          <p:nvPr>
            <p:ph idx="1" type="body"/>
          </p:nvPr>
        </p:nvSpPr>
        <p:spPr>
          <a:xfrm>
            <a:off x="311700" y="1413163"/>
            <a:ext cx="8283660" cy="3155711"/>
          </a:xfrm>
          <a:prstGeom prst="rect">
            <a:avLst/>
          </a:prstGeom>
          <a:noFill/>
          <a:ln>
            <a:noFill/>
          </a:ln>
        </p:spPr>
        <p:txBody>
          <a:bodyPr anchorCtr="0" anchor="t" bIns="91425" lIns="91425" spcFirstLastPara="1" rIns="91425" wrap="square" tIns="91425">
            <a:noAutofit/>
          </a:bodyPr>
          <a:lstStyle/>
          <a:p>
            <a:pPr indent="-505888" lvl="0" marL="914400" rtl="0" algn="l">
              <a:lnSpc>
                <a:spcPct val="115000"/>
              </a:lnSpc>
              <a:spcBef>
                <a:spcPts val="0"/>
              </a:spcBef>
              <a:spcAft>
                <a:spcPts val="0"/>
              </a:spcAft>
              <a:buClr>
                <a:schemeClr val="dk1"/>
              </a:buClr>
              <a:buSzPts val="1600"/>
              <a:buFont typeface="Noto Sans Symbols"/>
              <a:buChar char="▪"/>
            </a:pPr>
            <a:r>
              <a:rPr lang="pl-PL" sz="1600">
                <a:solidFill>
                  <a:schemeClr val="dk1"/>
                </a:solidFill>
              </a:rPr>
              <a:t>Towarzystwo „Polonia”</a:t>
            </a:r>
            <a:endParaRPr sz="1600"/>
          </a:p>
          <a:p>
            <a:pPr indent="-505888" lvl="0" marL="914400" rtl="0" algn="l">
              <a:lnSpc>
                <a:spcPct val="115000"/>
              </a:lnSpc>
              <a:spcBef>
                <a:spcPts val="600"/>
              </a:spcBef>
              <a:spcAft>
                <a:spcPts val="0"/>
              </a:spcAft>
              <a:buClr>
                <a:schemeClr val="dk1"/>
              </a:buClr>
              <a:buSzPts val="1600"/>
              <a:buFont typeface="Noto Sans Symbols"/>
              <a:buChar char="▪"/>
            </a:pPr>
            <a:r>
              <a:rPr lang="pl-PL" sz="1600">
                <a:solidFill>
                  <a:schemeClr val="dk1"/>
                </a:solidFill>
              </a:rPr>
              <a:t>organizacja kolonii i obozów sportowych dla dzieci w kraju</a:t>
            </a:r>
            <a:endParaRPr sz="1600"/>
          </a:p>
          <a:p>
            <a:pPr indent="-505888" lvl="0" marL="914400" rtl="0" algn="l">
              <a:lnSpc>
                <a:spcPct val="115000"/>
              </a:lnSpc>
              <a:spcBef>
                <a:spcPts val="600"/>
              </a:spcBef>
              <a:spcAft>
                <a:spcPts val="0"/>
              </a:spcAft>
              <a:buClr>
                <a:schemeClr val="dk1"/>
              </a:buClr>
              <a:buSzPts val="1600"/>
              <a:buFont typeface="Noto Sans Symbols"/>
              <a:buChar char="▪"/>
            </a:pPr>
            <a:r>
              <a:rPr lang="pl-PL" sz="1600">
                <a:solidFill>
                  <a:schemeClr val="dk1"/>
                </a:solidFill>
              </a:rPr>
              <a:t>współpraca Polonii z miastami pochodzenia i analogiczne nazywanie miejscowości</a:t>
            </a:r>
            <a:endParaRPr sz="1600"/>
          </a:p>
          <a:p>
            <a:pPr indent="-505888" lvl="0" marL="914400" rtl="0" algn="l">
              <a:lnSpc>
                <a:spcPct val="115000"/>
              </a:lnSpc>
              <a:spcBef>
                <a:spcPts val="600"/>
              </a:spcBef>
              <a:spcAft>
                <a:spcPts val="0"/>
              </a:spcAft>
              <a:buClr>
                <a:schemeClr val="dk1"/>
              </a:buClr>
              <a:buSzPts val="1600"/>
              <a:buFont typeface="Noto Sans Symbols"/>
              <a:buChar char="▪"/>
            </a:pPr>
            <a:r>
              <a:rPr lang="pl-PL" sz="1600">
                <a:solidFill>
                  <a:schemeClr val="dk1"/>
                </a:solidFill>
              </a:rPr>
              <a:t>materiały dla prasy polonijnej (o osiągnięciach ekonomicznych i kulturalnych kraju)</a:t>
            </a:r>
            <a:endParaRPr sz="1600"/>
          </a:p>
          <a:p>
            <a:pPr indent="-505888" lvl="0" marL="914400" rtl="0" algn="l">
              <a:lnSpc>
                <a:spcPct val="115000"/>
              </a:lnSpc>
              <a:spcBef>
                <a:spcPts val="600"/>
              </a:spcBef>
              <a:spcAft>
                <a:spcPts val="0"/>
              </a:spcAft>
              <a:buClr>
                <a:schemeClr val="dk1"/>
              </a:buClr>
              <a:buSzPts val="1600"/>
              <a:buFont typeface="Noto Sans Symbols"/>
              <a:buChar char="▪"/>
            </a:pPr>
            <a:r>
              <a:rPr lang="pl-PL" sz="1600">
                <a:solidFill>
                  <a:schemeClr val="dk1"/>
                </a:solidFill>
              </a:rPr>
              <a:t>edukacja Polonii (kupowanie książek, podręczników, gier, podręczniki do nauki polskiego)</a:t>
            </a:r>
            <a:endParaRPr sz="1600"/>
          </a:p>
          <a:p>
            <a:pPr indent="-505888" lvl="0" marL="914400" rtl="0" algn="l">
              <a:lnSpc>
                <a:spcPct val="115000"/>
              </a:lnSpc>
              <a:spcBef>
                <a:spcPts val="600"/>
              </a:spcBef>
              <a:spcAft>
                <a:spcPts val="0"/>
              </a:spcAft>
              <a:buClr>
                <a:schemeClr val="dk1"/>
              </a:buClr>
              <a:buSzPts val="1600"/>
              <a:buFont typeface="Noto Sans Symbols"/>
              <a:buChar char="▪"/>
            </a:pPr>
            <a:r>
              <a:rPr lang="pl-PL" sz="1600">
                <a:solidFill>
                  <a:schemeClr val="dk1"/>
                </a:solidFill>
              </a:rPr>
              <a:t>cykl słuchowisk o kulturze polskiej</a:t>
            </a:r>
            <a:endParaRPr sz="1600"/>
          </a:p>
          <a:p>
            <a:pPr indent="-505888" lvl="0" marL="914400" rtl="0" algn="l">
              <a:lnSpc>
                <a:spcPct val="115000"/>
              </a:lnSpc>
              <a:spcBef>
                <a:spcPts val="600"/>
              </a:spcBef>
              <a:spcAft>
                <a:spcPts val="0"/>
              </a:spcAft>
              <a:buClr>
                <a:schemeClr val="dk1"/>
              </a:buClr>
              <a:buSzPts val="1600"/>
              <a:buFont typeface="Noto Sans Symbols"/>
              <a:buChar char="▪"/>
            </a:pPr>
            <a:r>
              <a:rPr lang="pl-PL" sz="1600">
                <a:solidFill>
                  <a:schemeClr val="dk1"/>
                </a:solidFill>
              </a:rPr>
              <a:t>wycieczki Polonii do kraju</a:t>
            </a:r>
            <a:endParaRPr sz="1600"/>
          </a:p>
          <a:p>
            <a:pPr indent="0" lvl="0" marL="457200" rtl="0" algn="l">
              <a:lnSpc>
                <a:spcPct val="115000"/>
              </a:lnSpc>
              <a:spcBef>
                <a:spcPts val="600"/>
              </a:spcBef>
              <a:spcAft>
                <a:spcPts val="0"/>
              </a:spcAft>
              <a:buClr>
                <a:schemeClr val="dk1"/>
              </a:buClr>
              <a:buSzPts val="110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g397da8fb587_0_0"/>
          <p:cNvSpPr txBox="1"/>
          <p:nvPr>
            <p:ph type="title"/>
          </p:nvPr>
        </p:nvSpPr>
        <p:spPr>
          <a:xfrm>
            <a:off x="193200" y="249760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Podsumowanie</a:t>
            </a:r>
            <a:endParaRPr b="1">
              <a:solidFill>
                <a:schemeClr val="accent1"/>
              </a:solidFill>
            </a:endParaRPr>
          </a:p>
        </p:txBody>
      </p:sp>
      <p:sp>
        <p:nvSpPr>
          <p:cNvPr id="221" name="Google Shape;221;g397da8fb587_0_0"/>
          <p:cNvSpPr txBox="1"/>
          <p:nvPr>
            <p:ph idx="1" type="body"/>
          </p:nvPr>
        </p:nvSpPr>
        <p:spPr>
          <a:xfrm>
            <a:off x="354850" y="938513"/>
            <a:ext cx="8283600" cy="3155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t/>
            </a:r>
            <a:endParaRPr sz="3050"/>
          </a:p>
          <a:p>
            <a:pPr indent="0" lvl="0" marL="457200" rtl="0" algn="l">
              <a:lnSpc>
                <a:spcPct val="115000"/>
              </a:lnSpc>
              <a:spcBef>
                <a:spcPts val="600"/>
              </a:spcBef>
              <a:spcAft>
                <a:spcPts val="0"/>
              </a:spcAft>
              <a:buClr>
                <a:schemeClr val="dk1"/>
              </a:buClr>
              <a:buSzPts val="110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Bibliografia</a:t>
            </a:r>
            <a:endParaRPr>
              <a:solidFill>
                <a:schemeClr val="accent1"/>
              </a:solidFill>
            </a:endParaRPr>
          </a:p>
        </p:txBody>
      </p:sp>
      <p:sp>
        <p:nvSpPr>
          <p:cNvPr id="227" name="Google Shape;227;p18"/>
          <p:cNvSpPr txBox="1"/>
          <p:nvPr>
            <p:ph idx="1" type="body"/>
          </p:nvPr>
        </p:nvSpPr>
        <p:spPr>
          <a:xfrm>
            <a:off x="311700" y="1152475"/>
            <a:ext cx="8520600" cy="3486028"/>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SzPts val="1800"/>
              <a:buNone/>
            </a:pPr>
            <a:r>
              <a:rPr lang="pl-PL" sz="1000">
                <a:solidFill>
                  <a:schemeClr val="dk1"/>
                </a:solidFill>
                <a:highlight>
                  <a:srgbClr val="FFFFFF"/>
                </a:highlight>
              </a:rPr>
              <a:t>Garapich, M. (2013), </a:t>
            </a:r>
            <a:r>
              <a:rPr i="1" lang="pl-PL" sz="1000">
                <a:solidFill>
                  <a:schemeClr val="dk1"/>
                </a:solidFill>
                <a:highlight>
                  <a:srgbClr val="FFFFFF"/>
                </a:highlight>
              </a:rPr>
              <a:t>Polska kultura migracyjna po 2004 roku – między zmianą a tradycją</a:t>
            </a:r>
            <a:r>
              <a:rPr lang="pl-PL" sz="1000">
                <a:solidFill>
                  <a:schemeClr val="dk1"/>
                </a:solidFill>
                <a:highlight>
                  <a:srgbClr val="FFFFFF"/>
                </a:highlight>
              </a:rPr>
              <a:t>, [w:] Magdalena Lesińska, Marek Okólski (red.), </a:t>
            </a:r>
            <a:r>
              <a:rPr i="1" lang="pl-PL" sz="1000">
                <a:solidFill>
                  <a:schemeClr val="dk1"/>
                </a:solidFill>
                <a:highlight>
                  <a:srgbClr val="FFFFFF"/>
                </a:highlight>
              </a:rPr>
              <a:t>Współczesne polskie migracje: strategie–skutki społeczne–reakcja państwa</a:t>
            </a:r>
            <a:r>
              <a:rPr lang="pl-PL" sz="1000">
                <a:solidFill>
                  <a:schemeClr val="dk1"/>
                </a:solidFill>
                <a:highlight>
                  <a:srgbClr val="FFFFFF"/>
                </a:highlight>
              </a:rPr>
              <a:t>, s. 17–34.</a:t>
            </a:r>
            <a:endParaRPr/>
          </a:p>
          <a:p>
            <a:pPr indent="0" lvl="0" marL="0" rtl="0" algn="l">
              <a:lnSpc>
                <a:spcPct val="115000"/>
              </a:lnSpc>
              <a:spcBef>
                <a:spcPts val="1200"/>
              </a:spcBef>
              <a:spcAft>
                <a:spcPts val="0"/>
              </a:spcAft>
              <a:buSzPts val="1800"/>
              <a:buNone/>
            </a:pPr>
            <a:r>
              <a:rPr lang="pl-PL" sz="1000">
                <a:solidFill>
                  <a:schemeClr val="dk1"/>
                </a:solidFill>
                <a:highlight>
                  <a:srgbClr val="FFFFFF"/>
                </a:highlight>
              </a:rPr>
              <a:t>GUS. (2024), </a:t>
            </a:r>
            <a:r>
              <a:rPr i="1" lang="pl-PL" sz="1000">
                <a:solidFill>
                  <a:schemeClr val="dk1"/>
                </a:solidFill>
                <a:highlight>
                  <a:srgbClr val="FFFFFF"/>
                </a:highlight>
              </a:rPr>
              <a:t>Informacja o rozmiarach i kierunkach czasowej emigracji z Polski w latach 2018–2023</a:t>
            </a:r>
            <a:r>
              <a:rPr lang="pl-PL" sz="1000">
                <a:solidFill>
                  <a:schemeClr val="dk1"/>
                </a:solidFill>
                <a:highlight>
                  <a:srgbClr val="FFFFFF"/>
                </a:highlight>
              </a:rPr>
              <a:t> [online] </a:t>
            </a:r>
            <a:r>
              <a:rPr lang="pl-PL" sz="1000" u="sng">
                <a:solidFill>
                  <a:schemeClr val="dk1"/>
                </a:solidFill>
                <a:hlinkClick r:id="rId3">
                  <a:extLst>
                    <a:ext uri="{A12FA001-AC4F-418D-AE19-62706E023703}">
                      <ahyp:hlinkClr val="tx"/>
                    </a:ext>
                  </a:extLst>
                </a:hlinkClick>
              </a:rPr>
              <a:t>https://stat.gov.pl/obszary-tematyczne/ludnosc/migracje-zagraniczne-ludnosci/informacja-o-rozmiarach-i-kierunkach-czasowej-emigracji-z-polski-w-latach-2018-2023,18,2.html</a:t>
            </a:r>
            <a:r>
              <a:rPr lang="pl-PL" sz="1000">
                <a:solidFill>
                  <a:schemeClr val="dk1"/>
                </a:solidFill>
                <a:highlight>
                  <a:srgbClr val="FFFFFF"/>
                </a:highlight>
              </a:rPr>
              <a:t> [dostep: 24.09.2025]</a:t>
            </a:r>
            <a:endParaRPr sz="1000">
              <a:solidFill>
                <a:schemeClr val="dk1"/>
              </a:solidFill>
              <a:highlight>
                <a:srgbClr val="FFFFFF"/>
              </a:highlight>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Lesińska, M., Okólski, M., &amp; Scholar, W. N. (2018). </a:t>
            </a:r>
            <a:r>
              <a:rPr i="1" lang="pl-PL" sz="1000">
                <a:solidFill>
                  <a:srgbClr val="222222"/>
                </a:solidFill>
                <a:highlight>
                  <a:srgbClr val="FFFFFF"/>
                </a:highlight>
                <a:latin typeface="Arial"/>
                <a:ea typeface="Arial"/>
                <a:cs typeface="Arial"/>
                <a:sym typeface="Arial"/>
              </a:rPr>
              <a:t>25 wykładów o migracjach</a:t>
            </a:r>
            <a:r>
              <a:rPr lang="pl-PL" sz="1000">
                <a:solidFill>
                  <a:srgbClr val="222222"/>
                </a:solidFill>
                <a:highlight>
                  <a:srgbClr val="FFFFFF"/>
                </a:highlight>
                <a:latin typeface="Arial"/>
                <a:ea typeface="Arial"/>
                <a:cs typeface="Arial"/>
                <a:sym typeface="Arial"/>
              </a:rPr>
              <a:t>. Wydawnictwo Naukowe Scholar.</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Lesińska, M., &amp; Okólski, M. (2023). </a:t>
            </a:r>
            <a:r>
              <a:rPr i="1" lang="pl-PL" sz="1000">
                <a:solidFill>
                  <a:srgbClr val="222222"/>
                </a:solidFill>
                <a:highlight>
                  <a:srgbClr val="FFFFFF"/>
                </a:highlight>
                <a:latin typeface="Arial"/>
                <a:ea typeface="Arial"/>
                <a:cs typeface="Arial"/>
                <a:sym typeface="Arial"/>
              </a:rPr>
              <a:t>30 wykładów o migracjach</a:t>
            </a:r>
            <a:r>
              <a:rPr lang="pl-PL" sz="1000">
                <a:solidFill>
                  <a:srgbClr val="222222"/>
                </a:solidFill>
                <a:highlight>
                  <a:srgbClr val="FFFFFF"/>
                </a:highlight>
                <a:latin typeface="Arial"/>
                <a:ea typeface="Arial"/>
                <a:cs typeface="Arial"/>
                <a:sym typeface="Arial"/>
              </a:rPr>
              <a:t>. Uniwersytet Warszawski.</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chemeClr val="dk1"/>
                </a:solidFill>
                <a:highlight>
                  <a:srgbClr val="FFFFFF"/>
                </a:highlight>
              </a:rPr>
              <a:t>Nitschke, B. (2012), </a:t>
            </a:r>
            <a:r>
              <a:rPr i="1" lang="pl-PL" sz="1000">
                <a:solidFill>
                  <a:schemeClr val="dk1"/>
                </a:solidFill>
                <a:highlight>
                  <a:srgbClr val="FFFFFF"/>
                </a:highlight>
              </a:rPr>
              <a:t>Walka o „dusze” Polonii. Formy pozyskiwania polskich środowisk emigracyjnych w okresie lat 60</a:t>
            </a:r>
            <a:r>
              <a:rPr lang="pl-PL" sz="1000">
                <a:solidFill>
                  <a:schemeClr val="dk1"/>
                </a:solidFill>
                <a:highlight>
                  <a:srgbClr val="FFFFFF"/>
                </a:highlight>
              </a:rPr>
              <a:t>, „Athenaeum. Polskie Studia Politologiczne”, 33, s. 65–79.</a:t>
            </a:r>
            <a:endParaRPr/>
          </a:p>
          <a:p>
            <a:pPr indent="0" lvl="0" marL="0" rtl="0" algn="l">
              <a:lnSpc>
                <a:spcPct val="100000"/>
              </a:lnSpc>
              <a:spcBef>
                <a:spcPts val="1200"/>
              </a:spcBef>
              <a:spcAft>
                <a:spcPts val="0"/>
              </a:spcAft>
              <a:buClr>
                <a:schemeClr val="dk1"/>
              </a:buClr>
              <a:buSzPts val="1100"/>
              <a:buNone/>
            </a:pPr>
            <a:r>
              <a:rPr i="1" lang="pl-PL" sz="1000">
                <a:solidFill>
                  <a:schemeClr val="dk1"/>
                </a:solidFill>
              </a:rPr>
              <a:t>Polacy też byli uchodźcami</a:t>
            </a:r>
            <a:r>
              <a:rPr lang="pl-PL" sz="1000">
                <a:solidFill>
                  <a:schemeClr val="dk1"/>
                </a:solidFill>
              </a:rPr>
              <a:t>, uchodzcy.info. [online] </a:t>
            </a:r>
            <a:r>
              <a:rPr lang="pl-PL" sz="1000" u="sng">
                <a:solidFill>
                  <a:schemeClr val="dk1"/>
                </a:solidFill>
                <a:hlinkClick r:id="rId4">
                  <a:extLst>
                    <a:ext uri="{A12FA001-AC4F-418D-AE19-62706E023703}">
                      <ahyp:hlinkClr val="tx"/>
                    </a:ext>
                  </a:extLst>
                </a:hlinkClick>
              </a:rPr>
              <a:t>https://uchodzcy.info/infos/polacy-tez-byli-uchodzcami/</a:t>
            </a:r>
            <a:r>
              <a:rPr lang="pl-PL" sz="1000">
                <a:solidFill>
                  <a:schemeClr val="dk1"/>
                </a:solidFill>
              </a:rPr>
              <a:t> [dostęp: 17 września 2025].</a:t>
            </a:r>
            <a:endParaRPr/>
          </a:p>
          <a:p>
            <a:pPr indent="0" lvl="0" marL="0" rtl="0" algn="l">
              <a:lnSpc>
                <a:spcPct val="100000"/>
              </a:lnSpc>
              <a:spcBef>
                <a:spcPts val="0"/>
              </a:spcBef>
              <a:spcAft>
                <a:spcPts val="0"/>
              </a:spcAft>
              <a:buClr>
                <a:schemeClr val="dk1"/>
              </a:buClr>
              <a:buSzPts val="1100"/>
              <a:buNone/>
            </a:pPr>
            <a:r>
              <a:t/>
            </a:r>
            <a:endParaRPr sz="1000">
              <a:solidFill>
                <a:schemeClr val="dk1"/>
              </a:solidFill>
            </a:endParaRPr>
          </a:p>
          <a:p>
            <a:pPr indent="0" lvl="0" marL="0" rtl="0" algn="l">
              <a:lnSpc>
                <a:spcPct val="115000"/>
              </a:lnSpc>
              <a:spcBef>
                <a:spcPts val="0"/>
              </a:spcBef>
              <a:spcAft>
                <a:spcPts val="0"/>
              </a:spcAft>
              <a:buSzPts val="1800"/>
              <a:buNone/>
            </a:pPr>
            <a:r>
              <a:rPr lang="pl-PL" sz="1000">
                <a:solidFill>
                  <a:schemeClr val="dk1"/>
                </a:solidFill>
                <a:highlight>
                  <a:srgbClr val="FFFFFF"/>
                </a:highlight>
              </a:rPr>
              <a:t>Stola, D. (1989). </a:t>
            </a:r>
            <a:r>
              <a:rPr i="1" lang="pl-PL" sz="1000">
                <a:solidFill>
                  <a:schemeClr val="dk1"/>
                </a:solidFill>
                <a:highlight>
                  <a:srgbClr val="FFFFFF"/>
                </a:highlight>
              </a:rPr>
              <a:t>Kraj bez wyjścia? Migracje z Polski 1949–1989 (A Country with No Exit: Migrations from Poland, 1949-1989)</a:t>
            </a:r>
            <a:r>
              <a:rPr lang="pl-PL" sz="1000">
                <a:solidFill>
                  <a:schemeClr val="dk1"/>
                </a:solidFill>
                <a:highlight>
                  <a:srgbClr val="FFFFFF"/>
                </a:highlight>
              </a:rPr>
              <a:t>, [w:] </a:t>
            </a:r>
            <a:r>
              <a:rPr i="1" lang="pl-PL" sz="1000">
                <a:solidFill>
                  <a:schemeClr val="dk1"/>
                </a:solidFill>
                <a:highlight>
                  <a:srgbClr val="FFFFFF"/>
                </a:highlight>
              </a:rPr>
              <a:t>Migracje z Polski</a:t>
            </a:r>
            <a:r>
              <a:rPr lang="pl-PL" sz="1000">
                <a:solidFill>
                  <a:schemeClr val="dk1"/>
                </a:solidFill>
                <a:highlight>
                  <a:srgbClr val="FFFFFF"/>
                </a:highlight>
              </a:rPr>
              <a:t>, 1989.</a:t>
            </a:r>
            <a:endParaRPr/>
          </a:p>
          <a:p>
            <a:pPr indent="0" lvl="0" marL="0" rtl="0" algn="l">
              <a:lnSpc>
                <a:spcPct val="115000"/>
              </a:lnSpc>
              <a:spcBef>
                <a:spcPts val="1200"/>
              </a:spcBef>
              <a:spcAft>
                <a:spcPts val="0"/>
              </a:spcAft>
              <a:buSzPts val="1800"/>
              <a:buNone/>
            </a:pPr>
            <a:r>
              <a:rPr lang="pl-PL" sz="1000">
                <a:solidFill>
                  <a:schemeClr val="dk1"/>
                </a:solidFill>
                <a:highlight>
                  <a:srgbClr val="FFFFFF"/>
                </a:highlight>
              </a:rPr>
              <a:t>Szast, M. (2016). </a:t>
            </a:r>
            <a:r>
              <a:rPr i="1" lang="pl-PL" sz="1000">
                <a:solidFill>
                  <a:schemeClr val="dk1"/>
                </a:solidFill>
                <a:highlight>
                  <a:srgbClr val="FFFFFF"/>
                </a:highlight>
              </a:rPr>
              <a:t>Migracje wczoraj i dziś. Problematyka migracji przedakcesyjnych i poakcesyjnych z Polski</a:t>
            </a:r>
            <a:r>
              <a:rPr lang="pl-PL" sz="1000">
                <a:solidFill>
                  <a:schemeClr val="dk1"/>
                </a:solidFill>
                <a:highlight>
                  <a:srgbClr val="FFFFFF"/>
                </a:highlight>
              </a:rPr>
              <a:t>, „Studia Polonijne”  37, s. 5–24.</a:t>
            </a:r>
            <a:endParaRPr/>
          </a:p>
          <a:p>
            <a:pPr indent="0" lvl="0" marL="0" rtl="0" algn="l">
              <a:lnSpc>
                <a:spcPct val="115000"/>
              </a:lnSpc>
              <a:spcBef>
                <a:spcPts val="1200"/>
              </a:spcBef>
              <a:spcAft>
                <a:spcPts val="0"/>
              </a:spcAft>
              <a:buSzPts val="1800"/>
              <a:buNone/>
            </a:pPr>
            <a:r>
              <a:rPr lang="pl-PL" sz="1000">
                <a:solidFill>
                  <a:schemeClr val="dk1"/>
                </a:solidFill>
              </a:rPr>
              <a:t>Wirtualne muzeum [online] </a:t>
            </a:r>
            <a:r>
              <a:rPr lang="pl-PL" sz="1000" u="sng">
                <a:solidFill>
                  <a:schemeClr val="dk1"/>
                </a:solidFill>
                <a:hlinkClick r:id="rId5">
                  <a:extLst>
                    <a:ext uri="{A12FA001-AC4F-418D-AE19-62706E023703}">
                      <ahyp:hlinkClr val="tx"/>
                    </a:ext>
                  </a:extLst>
                </a:hlinkClick>
              </a:rPr>
              <a:t>https://2korpus.org/muzeum-im-plk-boleslawa-orlinskiego-kanada/</a:t>
            </a:r>
            <a:r>
              <a:rPr lang="pl-PL" sz="1000">
                <a:solidFill>
                  <a:schemeClr val="dk1"/>
                </a:solidFill>
              </a:rPr>
              <a:t> [dostęp: 12.10.2025]</a:t>
            </a:r>
            <a:endParaRPr sz="1000">
              <a:solidFill>
                <a:schemeClr val="dk1"/>
              </a:solidFill>
              <a:highlight>
                <a:srgbClr val="FFFFFF"/>
              </a:highlight>
            </a:endParaRPr>
          </a:p>
          <a:p>
            <a:pPr indent="0" lvl="0" marL="0" rtl="0" algn="l">
              <a:lnSpc>
                <a:spcPct val="115000"/>
              </a:lnSpc>
              <a:spcBef>
                <a:spcPts val="1200"/>
              </a:spcBef>
              <a:spcAft>
                <a:spcPts val="0"/>
              </a:spcAft>
              <a:buSzPts val="1800"/>
              <a:buNone/>
            </a:pPr>
            <a:r>
              <a:t/>
            </a:r>
            <a:endParaRPr sz="1000">
              <a:solidFill>
                <a:schemeClr val="dk1"/>
              </a:solidFill>
              <a:highlight>
                <a:srgbClr val="FFFFFF"/>
              </a:highligh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g39cbc52750c_0_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Bibliografia</a:t>
            </a:r>
            <a:endParaRPr>
              <a:solidFill>
                <a:schemeClr val="accent1"/>
              </a:solidFill>
            </a:endParaRPr>
          </a:p>
        </p:txBody>
      </p:sp>
      <p:sp>
        <p:nvSpPr>
          <p:cNvPr id="233" name="Google Shape;233;g39cbc52750c_0_8"/>
          <p:cNvSpPr txBox="1"/>
          <p:nvPr>
            <p:ph idx="1" type="body"/>
          </p:nvPr>
        </p:nvSpPr>
        <p:spPr>
          <a:xfrm>
            <a:off x="311700" y="1152475"/>
            <a:ext cx="8520600" cy="348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Lesińska, M., Okólski, M., &amp; Scholar, W. N. (2018). </a:t>
            </a:r>
            <a:r>
              <a:rPr i="1" lang="pl-PL" sz="1000">
                <a:solidFill>
                  <a:srgbClr val="222222"/>
                </a:solidFill>
                <a:highlight>
                  <a:srgbClr val="FFFFFF"/>
                </a:highlight>
                <a:latin typeface="Arial"/>
                <a:ea typeface="Arial"/>
                <a:cs typeface="Arial"/>
                <a:sym typeface="Arial"/>
              </a:rPr>
              <a:t>25 wykładów o migracjach</a:t>
            </a:r>
            <a:r>
              <a:rPr lang="pl-PL" sz="1000">
                <a:solidFill>
                  <a:srgbClr val="222222"/>
                </a:solidFill>
                <a:highlight>
                  <a:srgbClr val="FFFFFF"/>
                </a:highlight>
                <a:latin typeface="Arial"/>
                <a:ea typeface="Arial"/>
                <a:cs typeface="Arial"/>
                <a:sym typeface="Arial"/>
              </a:rPr>
              <a:t>. Wydawnictwo Naukowe Scholar.</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Lesińska, M., &amp; Okólski, M. (2023). </a:t>
            </a:r>
            <a:r>
              <a:rPr i="1" lang="pl-PL" sz="1000">
                <a:solidFill>
                  <a:srgbClr val="222222"/>
                </a:solidFill>
                <a:highlight>
                  <a:srgbClr val="FFFFFF"/>
                </a:highlight>
                <a:latin typeface="Arial"/>
                <a:ea typeface="Arial"/>
                <a:cs typeface="Arial"/>
                <a:sym typeface="Arial"/>
              </a:rPr>
              <a:t>30 wykładów o migracjach</a:t>
            </a:r>
            <a:r>
              <a:rPr lang="pl-PL" sz="1000">
                <a:solidFill>
                  <a:srgbClr val="222222"/>
                </a:solidFill>
                <a:highlight>
                  <a:srgbClr val="FFFFFF"/>
                </a:highlight>
                <a:latin typeface="Arial"/>
                <a:ea typeface="Arial"/>
                <a:cs typeface="Arial"/>
                <a:sym typeface="Arial"/>
              </a:rPr>
              <a:t>. Uniwersytet Warszawski.</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Szast, M. (2016). Migracje wczoraj i dziś. Problematyka migracji przedakcesyjnych i poakcesyjnych z Polski. </a:t>
            </a:r>
            <a:r>
              <a:rPr i="1" lang="pl-PL" sz="1000">
                <a:solidFill>
                  <a:srgbClr val="222222"/>
                </a:solidFill>
                <a:highlight>
                  <a:srgbClr val="FFFFFF"/>
                </a:highlight>
                <a:latin typeface="Arial"/>
                <a:ea typeface="Arial"/>
                <a:cs typeface="Arial"/>
                <a:sym typeface="Arial"/>
              </a:rPr>
              <a:t>Studia Polonijne</a:t>
            </a:r>
            <a:r>
              <a:rPr lang="pl-PL" sz="1000">
                <a:solidFill>
                  <a:srgbClr val="222222"/>
                </a:solidFill>
                <a:highlight>
                  <a:srgbClr val="FFFFFF"/>
                </a:highlight>
                <a:latin typeface="Arial"/>
                <a:ea typeface="Arial"/>
                <a:cs typeface="Arial"/>
                <a:sym typeface="Arial"/>
              </a:rPr>
              <a:t>, (37), 5-24.</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Kołodziej, W. (2005). Emigracja Polaków do USA i jej etapy. </a:t>
            </a:r>
            <a:r>
              <a:rPr i="1" lang="pl-PL" sz="1000">
                <a:solidFill>
                  <a:srgbClr val="222222"/>
                </a:solidFill>
                <a:highlight>
                  <a:srgbClr val="FFFFFF"/>
                </a:highlight>
                <a:latin typeface="Arial"/>
                <a:ea typeface="Arial"/>
                <a:cs typeface="Arial"/>
                <a:sym typeface="Arial"/>
              </a:rPr>
              <a:t>Krakowskie Studia Małopolskie</a:t>
            </a:r>
            <a:r>
              <a:rPr lang="pl-PL" sz="1000">
                <a:solidFill>
                  <a:srgbClr val="222222"/>
                </a:solidFill>
                <a:highlight>
                  <a:srgbClr val="FFFFFF"/>
                </a:highlight>
                <a:latin typeface="Arial"/>
                <a:ea typeface="Arial"/>
                <a:cs typeface="Arial"/>
                <a:sym typeface="Arial"/>
              </a:rPr>
              <a:t>, </a:t>
            </a:r>
            <a:r>
              <a:rPr i="1" lang="pl-PL" sz="1000">
                <a:solidFill>
                  <a:srgbClr val="222222"/>
                </a:solidFill>
                <a:highlight>
                  <a:srgbClr val="FFFFFF"/>
                </a:highlight>
                <a:latin typeface="Arial"/>
                <a:ea typeface="Arial"/>
                <a:cs typeface="Arial"/>
                <a:sym typeface="Arial"/>
              </a:rPr>
              <a:t>9</a:t>
            </a:r>
            <a:r>
              <a:rPr lang="pl-PL" sz="1000">
                <a:solidFill>
                  <a:srgbClr val="222222"/>
                </a:solidFill>
                <a:highlight>
                  <a:srgbClr val="FFFFFF"/>
                </a:highlight>
                <a:latin typeface="Arial"/>
                <a:ea typeface="Arial"/>
                <a:cs typeface="Arial"/>
                <a:sym typeface="Arial"/>
              </a:rPr>
              <a:t>, 181-206.</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Lesińska, M., &amp; Okólski, M. (Eds.). (2013). </a:t>
            </a:r>
            <a:r>
              <a:rPr i="1" lang="pl-PL" sz="1000">
                <a:solidFill>
                  <a:srgbClr val="222222"/>
                </a:solidFill>
                <a:highlight>
                  <a:srgbClr val="FFFFFF"/>
                </a:highlight>
                <a:latin typeface="Arial"/>
                <a:ea typeface="Arial"/>
                <a:cs typeface="Arial"/>
                <a:sym typeface="Arial"/>
              </a:rPr>
              <a:t>Współczesne polskie migracje: strategie, skutki społeczne, reakcja państwa</a:t>
            </a:r>
            <a:r>
              <a:rPr lang="pl-PL" sz="1000">
                <a:solidFill>
                  <a:srgbClr val="222222"/>
                </a:solidFill>
                <a:highlight>
                  <a:srgbClr val="FFFFFF"/>
                </a:highlight>
                <a:latin typeface="Arial"/>
                <a:ea typeface="Arial"/>
                <a:cs typeface="Arial"/>
                <a:sym typeface="Arial"/>
              </a:rPr>
              <a:t>. Wydawnictwa Uniwersytetu Warszawskiego.</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Bańkowska, A. (2024). Polacy na emigracji i ośrodki polonijne w latach 1865–1918: wprowadzenie.</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Czerwieniec-Ivasyk, M. (2024). Polacy na Syberii–dawniej i dziś.</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Szast, M. (2016). Migracje wczoraj i dziś. Problematyka migracji przedakcesyjnych i poakcesyjnych z Polski. </a:t>
            </a:r>
            <a:r>
              <a:rPr i="1" lang="pl-PL" sz="1000">
                <a:solidFill>
                  <a:srgbClr val="222222"/>
                </a:solidFill>
                <a:highlight>
                  <a:srgbClr val="FFFFFF"/>
                </a:highlight>
                <a:latin typeface="Arial"/>
                <a:ea typeface="Arial"/>
                <a:cs typeface="Arial"/>
                <a:sym typeface="Arial"/>
              </a:rPr>
              <a:t>Studia Polonijne</a:t>
            </a:r>
            <a:r>
              <a:rPr lang="pl-PL" sz="1000">
                <a:solidFill>
                  <a:srgbClr val="222222"/>
                </a:solidFill>
                <a:highlight>
                  <a:srgbClr val="FFFFFF"/>
                </a:highlight>
                <a:latin typeface="Arial"/>
                <a:ea typeface="Arial"/>
                <a:cs typeface="Arial"/>
                <a:sym typeface="Arial"/>
              </a:rPr>
              <a:t>, (37), 5-24.</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Stankiewicz, K. (2011). Repatriacja ze Wschodu–stan obecny i perspektywy. </a:t>
            </a:r>
            <a:r>
              <a:rPr i="1" lang="pl-PL" sz="1000">
                <a:solidFill>
                  <a:srgbClr val="222222"/>
                </a:solidFill>
                <a:highlight>
                  <a:srgbClr val="FFFFFF"/>
                </a:highlight>
                <a:latin typeface="Arial"/>
                <a:ea typeface="Arial"/>
                <a:cs typeface="Arial"/>
                <a:sym typeface="Arial"/>
              </a:rPr>
              <a:t>Infos zagadnienia społeczno‑gospodarcze</a:t>
            </a:r>
            <a:r>
              <a:rPr lang="pl-PL" sz="1000">
                <a:solidFill>
                  <a:srgbClr val="222222"/>
                </a:solidFill>
                <a:highlight>
                  <a:srgbClr val="FFFFFF"/>
                </a:highlight>
                <a:latin typeface="Arial"/>
                <a:ea typeface="Arial"/>
                <a:cs typeface="Arial"/>
                <a:sym typeface="Arial"/>
              </a:rPr>
              <a:t>, (01), 1-4.</a:t>
            </a:r>
            <a:endParaRPr sz="1000">
              <a:solidFill>
                <a:srgbClr val="222222"/>
              </a:solidFill>
              <a:highlight>
                <a:srgbClr val="FFFFFF"/>
              </a:highlight>
              <a:latin typeface="Arial"/>
              <a:ea typeface="Arial"/>
              <a:cs typeface="Arial"/>
              <a:sym typeface="Arial"/>
            </a:endParaRPr>
          </a:p>
          <a:p>
            <a:pPr indent="0" lvl="0" marL="0" rtl="0" algn="l">
              <a:lnSpc>
                <a:spcPct val="115000"/>
              </a:lnSpc>
              <a:spcBef>
                <a:spcPts val="1200"/>
              </a:spcBef>
              <a:spcAft>
                <a:spcPts val="0"/>
              </a:spcAft>
              <a:buSzPts val="1800"/>
              <a:buNone/>
            </a:pPr>
            <a:r>
              <a:rPr lang="pl-PL" sz="1000">
                <a:solidFill>
                  <a:srgbClr val="222222"/>
                </a:solidFill>
                <a:highlight>
                  <a:srgbClr val="FFFFFF"/>
                </a:highlight>
                <a:latin typeface="Arial"/>
                <a:ea typeface="Arial"/>
                <a:cs typeface="Arial"/>
                <a:sym typeface="Arial"/>
              </a:rPr>
              <a:t>Ruchniewicz, M. (1999). Tzw. repatriacja ludności polskiej z ZSRR w latach 1955-1959. </a:t>
            </a:r>
            <a:r>
              <a:rPr i="1" lang="pl-PL" sz="1000">
                <a:solidFill>
                  <a:srgbClr val="222222"/>
                </a:solidFill>
                <a:highlight>
                  <a:srgbClr val="FFFFFF"/>
                </a:highlight>
                <a:latin typeface="Arial"/>
                <a:ea typeface="Arial"/>
                <a:cs typeface="Arial"/>
                <a:sym typeface="Arial"/>
              </a:rPr>
              <a:t>Dzieje Najnowsze:[kwartalnik poświęcony historii XX wieku]</a:t>
            </a:r>
            <a:r>
              <a:rPr lang="pl-PL" sz="1000">
                <a:solidFill>
                  <a:srgbClr val="222222"/>
                </a:solidFill>
                <a:highlight>
                  <a:srgbClr val="FFFFFF"/>
                </a:highlight>
                <a:latin typeface="Arial"/>
                <a:ea typeface="Arial"/>
                <a:cs typeface="Arial"/>
                <a:sym typeface="Arial"/>
              </a:rPr>
              <a:t>, </a:t>
            </a:r>
            <a:r>
              <a:rPr i="1" lang="pl-PL" sz="1000">
                <a:solidFill>
                  <a:srgbClr val="222222"/>
                </a:solidFill>
                <a:highlight>
                  <a:srgbClr val="FFFFFF"/>
                </a:highlight>
                <a:latin typeface="Arial"/>
                <a:ea typeface="Arial"/>
                <a:cs typeface="Arial"/>
                <a:sym typeface="Arial"/>
              </a:rPr>
              <a:t>31</a:t>
            </a:r>
            <a:r>
              <a:rPr lang="pl-PL" sz="1000">
                <a:solidFill>
                  <a:srgbClr val="222222"/>
                </a:solidFill>
                <a:highlight>
                  <a:srgbClr val="FFFFFF"/>
                </a:highlight>
                <a:latin typeface="Arial"/>
                <a:ea typeface="Arial"/>
                <a:cs typeface="Arial"/>
                <a:sym typeface="Arial"/>
              </a:rPr>
              <a:t>(2), 171-177.</a:t>
            </a:r>
            <a:endParaRPr sz="1000">
              <a:solidFill>
                <a:srgbClr val="222222"/>
              </a:solidFill>
              <a:highlight>
                <a:srgbClr val="FFFFFF"/>
              </a:highlight>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7" name="Shape 237"/>
        <p:cNvGrpSpPr/>
        <p:nvPr/>
      </p:nvGrpSpPr>
      <p:grpSpPr>
        <a:xfrm>
          <a:off x="0" y="0"/>
          <a:ext cx="0" cy="0"/>
          <a:chOff x="0" y="0"/>
          <a:chExt cx="0" cy="0"/>
        </a:xfrm>
      </p:grpSpPr>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41" name="Shape 241"/>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Migracja → Mobilność</a:t>
            </a:r>
            <a:br>
              <a:rPr lang="pl-PL">
                <a:solidFill>
                  <a:schemeClr val="accent1"/>
                </a:solidFill>
              </a:rPr>
            </a:br>
            <a:endParaRPr b="1">
              <a:solidFill>
                <a:schemeClr val="accent1"/>
              </a:solidFill>
            </a:endParaRPr>
          </a:p>
        </p:txBody>
      </p:sp>
      <p:sp>
        <p:nvSpPr>
          <p:cNvPr id="73" name="Google Shape;73;p15"/>
          <p:cNvSpPr txBox="1"/>
          <p:nvPr>
            <p:ph idx="1" type="body"/>
          </p:nvPr>
        </p:nvSpPr>
        <p:spPr>
          <a:xfrm>
            <a:off x="311700" y="1680699"/>
            <a:ext cx="8283600" cy="27846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rPr lang="pl-PL" sz="2200">
                <a:solidFill>
                  <a:schemeClr val="dk1"/>
                </a:solidFill>
              </a:rPr>
              <a:t>W granicach państw należących do UE nie mówimy już</a:t>
            </a:r>
            <a:endParaRPr sz="2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rPr lang="pl-PL" sz="2200">
                <a:solidFill>
                  <a:schemeClr val="dk1"/>
                </a:solidFill>
              </a:rPr>
              <a:t>o migracjach, a o mobilności. W ramach UE, jej obywatele, mogą swobodnie przekraczać granice i korzystać z tych samych praw dotyczących osiedlenia i prawa do pracy</a:t>
            </a:r>
            <a:endParaRPr sz="2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rPr lang="pl-PL" sz="2200">
                <a:solidFill>
                  <a:schemeClr val="dk1"/>
                </a:solidFill>
              </a:rPr>
              <a:t>(4 swobody UE: </a:t>
            </a:r>
            <a:r>
              <a:rPr lang="pl-PL" sz="2200">
                <a:solidFill>
                  <a:srgbClr val="040C28"/>
                </a:solidFill>
                <a:highlight>
                  <a:srgbClr val="FFFFFF"/>
                </a:highlight>
                <a:latin typeface="Arial"/>
                <a:ea typeface="Arial"/>
                <a:cs typeface="Arial"/>
                <a:sym typeface="Arial"/>
              </a:rPr>
              <a:t>możliwość swobodnego przepływu ludzi, towarów, usług i kapitału na całym terytorium UE</a:t>
            </a:r>
            <a:r>
              <a:rPr lang="pl-PL" sz="2200">
                <a:solidFill>
                  <a:srgbClr val="1F1F1F"/>
                </a:solidFill>
                <a:highlight>
                  <a:srgbClr val="FFFFFF"/>
                </a:highlight>
                <a:latin typeface="Arial"/>
                <a:ea typeface="Arial"/>
                <a:cs typeface="Arial"/>
                <a:sym typeface="Arial"/>
              </a:rPr>
              <a:t>).</a:t>
            </a:r>
            <a:endParaRPr sz="22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g36ca11b96cc_0_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Mobilność po wejściu Polski </a:t>
            </a:r>
            <a:br>
              <a:rPr lang="pl-PL">
                <a:solidFill>
                  <a:schemeClr val="accent1"/>
                </a:solidFill>
              </a:rPr>
            </a:br>
            <a:r>
              <a:rPr lang="pl-PL">
                <a:solidFill>
                  <a:schemeClr val="accent1"/>
                </a:solidFill>
              </a:rPr>
              <a:t>do UE </a:t>
            </a:r>
            <a:endParaRPr b="1">
              <a:solidFill>
                <a:schemeClr val="accent1"/>
              </a:solidFill>
            </a:endParaRPr>
          </a:p>
        </p:txBody>
      </p:sp>
      <p:sp>
        <p:nvSpPr>
          <p:cNvPr id="79" name="Google Shape;79;g36ca11b96cc_0_0"/>
          <p:cNvSpPr txBox="1"/>
          <p:nvPr>
            <p:ph idx="1" type="body"/>
          </p:nvPr>
        </p:nvSpPr>
        <p:spPr>
          <a:xfrm>
            <a:off x="277175" y="1378651"/>
            <a:ext cx="8283600" cy="3310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653"/>
              <a:buNone/>
            </a:pPr>
            <a:r>
              <a:rPr lang="pl-PL" sz="1600">
                <a:solidFill>
                  <a:schemeClr val="dk1"/>
                </a:solidFill>
              </a:rPr>
              <a:t>Charakterystyka:</a:t>
            </a:r>
            <a:endParaRPr sz="1600"/>
          </a:p>
          <a:p>
            <a:pPr indent="-330200" lvl="0" marL="457200" rtl="0" algn="l">
              <a:lnSpc>
                <a:spcPct val="115000"/>
              </a:lnSpc>
              <a:spcBef>
                <a:spcPts val="1200"/>
              </a:spcBef>
              <a:spcAft>
                <a:spcPts val="0"/>
              </a:spcAft>
              <a:buClr>
                <a:schemeClr val="dk1"/>
              </a:buClr>
              <a:buSzPts val="1600"/>
              <a:buChar char="●"/>
            </a:pPr>
            <a:r>
              <a:rPr lang="pl-PL" sz="1600">
                <a:solidFill>
                  <a:schemeClr val="dk1"/>
                </a:solidFill>
              </a:rPr>
              <a:t>bardzo dużo migrantów z lat wcześniejszych,  których status dzięki członkostwu w UE został uregulowany;</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niektóre kraje od razu (Wielka Brytania, Irlandia oraz Szwecja), a inne stopniowo otworzyły swoje rynki pracy dla obywateli nowych państw członkowskich (2004) </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migracja nie ma charakteru stałego (możliwa opcja powrotu) </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charakter zarobkowy</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młody wiek migrantów (średni wiek migranta to 31,36 lat, za w przedziale 20-24 lata  25% i przedziale 25-29 lat  24%).</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zazwyczaj aktywni zawodowo</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dobrze lub bardzo dobrze wykształceni</a:t>
            </a:r>
            <a:endParaRPr sz="31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Migracje po 2004</a:t>
            </a:r>
            <a:endParaRPr b="1">
              <a:solidFill>
                <a:schemeClr val="accent1"/>
              </a:solidFill>
            </a:endParaRPr>
          </a:p>
        </p:txBody>
      </p:sp>
      <p:sp>
        <p:nvSpPr>
          <p:cNvPr id="85" name="Google Shape;85;p17"/>
          <p:cNvSpPr txBox="1"/>
          <p:nvPr>
            <p:ph idx="1" type="body"/>
          </p:nvPr>
        </p:nvSpPr>
        <p:spPr>
          <a:xfrm>
            <a:off x="311700" y="1413163"/>
            <a:ext cx="8283660" cy="3155711"/>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745"/>
              <a:buNone/>
            </a:pPr>
            <a:r>
              <a:rPr lang="pl-PL" sz="1600">
                <a:solidFill>
                  <a:schemeClr val="dk1"/>
                </a:solidFill>
              </a:rPr>
              <a:t>W latach 2004-2017 r., wyjechało  z Polski 2,52 mln osób</a:t>
            </a:r>
            <a:r>
              <a:rPr lang="pl-PL" sz="1600"/>
              <a:t>. </a:t>
            </a:r>
            <a:endParaRPr sz="1600"/>
          </a:p>
          <a:p>
            <a:pPr indent="0" lvl="0" marL="0" rtl="0" algn="l">
              <a:lnSpc>
                <a:spcPct val="115000"/>
              </a:lnSpc>
              <a:spcBef>
                <a:spcPts val="0"/>
              </a:spcBef>
              <a:spcAft>
                <a:spcPts val="0"/>
              </a:spcAft>
              <a:buSzPts val="1745"/>
              <a:buNone/>
            </a:pPr>
            <a:r>
              <a:t/>
            </a:r>
            <a:endParaRPr sz="1600"/>
          </a:p>
          <a:p>
            <a:pPr indent="0" lvl="0" marL="0" rtl="0" algn="l">
              <a:lnSpc>
                <a:spcPct val="115000"/>
              </a:lnSpc>
              <a:spcBef>
                <a:spcPts val="0"/>
              </a:spcBef>
              <a:spcAft>
                <a:spcPts val="0"/>
              </a:spcAft>
              <a:buSzPts val="1745"/>
              <a:buNone/>
            </a:pPr>
            <a:r>
              <a:rPr lang="pl-PL" sz="1600"/>
              <a:t>GUS podaje, że 2023 r. szacowana liczba osób czasowo (12 miesięcy i dłużej) przebywających poza Polską to </a:t>
            </a:r>
            <a:r>
              <a:rPr lang="pl-PL" sz="1600">
                <a:solidFill>
                  <a:srgbClr val="1E1E1E"/>
                </a:solidFill>
                <a:highlight>
                  <a:srgbClr val="FFFFFF"/>
                </a:highlight>
              </a:rPr>
              <a:t>1,55 mln osób.</a:t>
            </a:r>
            <a:endParaRPr sz="1600">
              <a:solidFill>
                <a:srgbClr val="1E1E1E"/>
              </a:solidFill>
              <a:highlight>
                <a:srgbClr val="FFFFFF"/>
              </a:highlight>
            </a:endParaRPr>
          </a:p>
          <a:p>
            <a:pPr indent="0" lvl="0" marL="0" rtl="0" algn="l">
              <a:lnSpc>
                <a:spcPct val="115000"/>
              </a:lnSpc>
              <a:spcBef>
                <a:spcPts val="0"/>
              </a:spcBef>
              <a:spcAft>
                <a:spcPts val="0"/>
              </a:spcAft>
              <a:buSzPts val="1745"/>
              <a:buNone/>
            </a:pPr>
            <a:r>
              <a:t/>
            </a:r>
            <a:endParaRPr sz="1600">
              <a:solidFill>
                <a:srgbClr val="1E1E1E"/>
              </a:solidFill>
              <a:highlight>
                <a:srgbClr val="FFFFFF"/>
              </a:highlight>
            </a:endParaRPr>
          </a:p>
          <a:p>
            <a:pPr indent="0" lvl="0" marL="0" rtl="0" algn="l">
              <a:lnSpc>
                <a:spcPct val="115000"/>
              </a:lnSpc>
              <a:spcBef>
                <a:spcPts val="0"/>
              </a:spcBef>
              <a:spcAft>
                <a:spcPts val="0"/>
              </a:spcAft>
              <a:buSzPts val="1745"/>
              <a:buNone/>
            </a:pPr>
            <a:r>
              <a:rPr lang="pl-PL" sz="1600">
                <a:solidFill>
                  <a:srgbClr val="1E1E1E"/>
                </a:solidFill>
                <a:highlight>
                  <a:srgbClr val="FFFFFF"/>
                </a:highlight>
              </a:rPr>
              <a:t>Ministerstwo spraw zagranicznych podaje informację, że współcześnie Polonia liczy nawet </a:t>
            </a:r>
            <a:r>
              <a:rPr lang="pl-PL" sz="1600">
                <a:solidFill>
                  <a:srgbClr val="1B1B1B"/>
                </a:solidFill>
                <a:highlight>
                  <a:srgbClr val="FFFFFF"/>
                </a:highlight>
              </a:rPr>
              <a:t>20 mln osób</a:t>
            </a:r>
            <a:endParaRPr sz="1600">
              <a:solidFill>
                <a:srgbClr val="1E1E1E"/>
              </a:solidFill>
              <a:highlight>
                <a:srgbClr val="FFFFFF"/>
              </a:highlight>
            </a:endParaRPr>
          </a:p>
          <a:p>
            <a:pPr indent="0" lvl="0" marL="0" rtl="0" algn="l">
              <a:lnSpc>
                <a:spcPct val="115000"/>
              </a:lnSpc>
              <a:spcBef>
                <a:spcPts val="1200"/>
              </a:spcBef>
              <a:spcAft>
                <a:spcPts val="0"/>
              </a:spcAft>
              <a:buSzPts val="2571"/>
              <a:buNone/>
            </a:pPr>
            <a:r>
              <a:t/>
            </a:r>
            <a:endParaRPr sz="14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p:txBody>
      </p:sp>
      <p:sp>
        <p:nvSpPr>
          <p:cNvPr id="86" name="Google Shape;86;p17"/>
          <p:cNvSpPr txBox="1"/>
          <p:nvPr/>
        </p:nvSpPr>
        <p:spPr>
          <a:xfrm>
            <a:off x="5544589" y="4065147"/>
            <a:ext cx="3541222" cy="1007454"/>
          </a:xfrm>
          <a:prstGeom prst="rect">
            <a:avLst/>
          </a:prstGeom>
          <a:noFill/>
          <a:ln>
            <a:noFill/>
          </a:ln>
        </p:spPr>
        <p:txBody>
          <a:bodyPr anchorCtr="0" anchor="t" bIns="91425" lIns="91425" spcFirstLastPara="1" rIns="91425" wrap="square" tIns="91425">
            <a:noAutofit/>
          </a:bodyPr>
          <a:lstStyle/>
          <a:p>
            <a:pPr indent="0" lvl="0" marL="0" marR="0" rtl="0" algn="l">
              <a:lnSpc>
                <a:spcPct val="95000"/>
              </a:lnSpc>
              <a:spcBef>
                <a:spcPts val="1200"/>
              </a:spcBef>
              <a:spcAft>
                <a:spcPts val="1200"/>
              </a:spcAft>
              <a:buClr>
                <a:srgbClr val="595959"/>
              </a:buClr>
              <a:buSzPts val="605"/>
              <a:buFont typeface="Arial"/>
              <a:buNone/>
            </a:pPr>
            <a:r>
              <a:t/>
            </a:r>
            <a:endParaRPr b="0" i="0" sz="900" u="none" cap="none" strike="noStrike">
              <a:solidFill>
                <a:srgbClr val="595959"/>
              </a:solidFill>
              <a:highlight>
                <a:srgbClr val="EEFF41"/>
              </a:highlight>
              <a:latin typeface="Raleway Medium"/>
              <a:ea typeface="Raleway Medium"/>
              <a:cs typeface="Raleway Medium"/>
              <a:sym typeface="Raleway Medium"/>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g36c9fa76ea2_1_14"/>
          <p:cNvSpPr txBox="1"/>
          <p:nvPr>
            <p:ph type="title"/>
          </p:nvPr>
        </p:nvSpPr>
        <p:spPr>
          <a:xfrm>
            <a:off x="193200" y="26399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Rys historyczny</a:t>
            </a:r>
            <a:endParaRPr b="1">
              <a:solidFill>
                <a:schemeClr val="accent1"/>
              </a:solidFill>
            </a:endParaRPr>
          </a:p>
        </p:txBody>
      </p:sp>
      <p:sp>
        <p:nvSpPr>
          <p:cNvPr id="92" name="Google Shape;92;g36c9fa76ea2_1_14"/>
          <p:cNvSpPr txBox="1"/>
          <p:nvPr>
            <p:ph idx="1" type="body"/>
          </p:nvPr>
        </p:nvSpPr>
        <p:spPr>
          <a:xfrm>
            <a:off x="311700" y="1313788"/>
            <a:ext cx="8283600" cy="3155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1200"/>
              </a:spcBef>
              <a:spcAft>
                <a:spcPts val="0"/>
              </a:spcAft>
              <a:buSzPts val="1800"/>
              <a:buNone/>
            </a:pPr>
            <a:r>
              <a:t/>
            </a:r>
            <a:endParaRPr sz="16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p:txBody>
      </p:sp>
      <p:sp>
        <p:nvSpPr>
          <p:cNvPr id="93" name="Google Shape;93;g36c9fa76ea2_1_14"/>
          <p:cNvSpPr txBox="1"/>
          <p:nvPr/>
        </p:nvSpPr>
        <p:spPr>
          <a:xfrm>
            <a:off x="5544589" y="4065147"/>
            <a:ext cx="3541200" cy="1007400"/>
          </a:xfrm>
          <a:prstGeom prst="rect">
            <a:avLst/>
          </a:prstGeom>
          <a:noFill/>
          <a:ln>
            <a:noFill/>
          </a:ln>
        </p:spPr>
        <p:txBody>
          <a:bodyPr anchorCtr="0" anchor="t" bIns="91425" lIns="91425" spcFirstLastPara="1" rIns="91425" wrap="square" tIns="91425">
            <a:noAutofit/>
          </a:bodyPr>
          <a:lstStyle/>
          <a:p>
            <a:pPr indent="0" lvl="0" marL="0" marR="0" rtl="0" algn="l">
              <a:lnSpc>
                <a:spcPct val="95000"/>
              </a:lnSpc>
              <a:spcBef>
                <a:spcPts val="0"/>
              </a:spcBef>
              <a:spcAft>
                <a:spcPts val="0"/>
              </a:spcAft>
              <a:buClr>
                <a:srgbClr val="595959"/>
              </a:buClr>
              <a:buSzPts val="605"/>
              <a:buFont typeface="Arial"/>
              <a:buNone/>
            </a:pPr>
            <a:r>
              <a:t/>
            </a:r>
            <a:endParaRPr b="0" i="0" sz="900" u="none" cap="none" strike="noStrike">
              <a:solidFill>
                <a:srgbClr val="595959"/>
              </a:solidFill>
              <a:highlight>
                <a:srgbClr val="EEFF41"/>
              </a:highlight>
              <a:latin typeface="Raleway Medium"/>
              <a:ea typeface="Raleway Medium"/>
              <a:cs typeface="Raleway Medium"/>
              <a:sym typeface="Raleway Medium"/>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2"/>
          <p:cNvPicPr preferRelativeResize="0"/>
          <p:nvPr/>
        </p:nvPicPr>
        <p:blipFill rotWithShape="1">
          <a:blip r:embed="rId3">
            <a:alphaModFix/>
          </a:blip>
          <a:srcRect b="-1979" l="0" r="0" t="1980"/>
          <a:stretch/>
        </p:blipFill>
        <p:spPr>
          <a:xfrm>
            <a:off x="2401975" y="883725"/>
            <a:ext cx="4534600" cy="4064725"/>
          </a:xfrm>
          <a:prstGeom prst="rect">
            <a:avLst/>
          </a:prstGeom>
          <a:noFill/>
          <a:ln>
            <a:noFill/>
          </a:ln>
        </p:spPr>
      </p:pic>
      <p:sp>
        <p:nvSpPr>
          <p:cNvPr id="99" name="Google Shape;99;p2"/>
          <p:cNvSpPr txBox="1"/>
          <p:nvPr>
            <p:ph type="title"/>
          </p:nvPr>
        </p:nvSpPr>
        <p:spPr>
          <a:xfrm>
            <a:off x="311700" y="3511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Przykłady Polaków, którzy migrowali </a:t>
            </a:r>
            <a:endParaRPr b="1">
              <a:solidFill>
                <a:schemeClr val="accent1"/>
              </a:solidFill>
            </a:endParaRPr>
          </a:p>
        </p:txBody>
      </p:sp>
      <p:sp>
        <p:nvSpPr>
          <p:cNvPr id="100" name="Google Shape;100;p2"/>
          <p:cNvSpPr txBox="1"/>
          <p:nvPr>
            <p:ph idx="1" type="body"/>
          </p:nvPr>
        </p:nvSpPr>
        <p:spPr>
          <a:xfrm>
            <a:off x="311700" y="1308150"/>
            <a:ext cx="3388500" cy="3516900"/>
          </a:xfrm>
          <a:prstGeom prst="rect">
            <a:avLst/>
          </a:prstGeom>
          <a:noFill/>
          <a:ln>
            <a:noFill/>
          </a:ln>
        </p:spPr>
        <p:txBody>
          <a:bodyPr anchorCtr="0" anchor="t" bIns="91425" lIns="91425" spcFirstLastPara="1" rIns="91425" wrap="square" tIns="91425">
            <a:noAutofit/>
          </a:bodyPr>
          <a:lstStyle/>
          <a:p>
            <a:pPr indent="-329882" lvl="0" marL="457200" rtl="0" algn="l">
              <a:lnSpc>
                <a:spcPct val="400000"/>
              </a:lnSpc>
              <a:spcBef>
                <a:spcPts val="0"/>
              </a:spcBef>
              <a:spcAft>
                <a:spcPts val="0"/>
              </a:spcAft>
              <a:buClr>
                <a:schemeClr val="dk1"/>
              </a:buClr>
              <a:buSzPts val="1595"/>
              <a:buChar char="●"/>
            </a:pPr>
            <a:r>
              <a:rPr lang="pl-PL" sz="1595">
                <a:solidFill>
                  <a:schemeClr val="dk1"/>
                </a:solidFill>
              </a:rPr>
              <a:t>Hugo Kołłątaj, </a:t>
            </a:r>
            <a:endParaRPr sz="1595"/>
          </a:p>
          <a:p>
            <a:pPr indent="-329882" lvl="0" marL="457200" rtl="0" algn="l">
              <a:lnSpc>
                <a:spcPct val="400000"/>
              </a:lnSpc>
              <a:spcBef>
                <a:spcPts val="0"/>
              </a:spcBef>
              <a:spcAft>
                <a:spcPts val="0"/>
              </a:spcAft>
              <a:buClr>
                <a:schemeClr val="dk1"/>
              </a:buClr>
              <a:buSzPts val="1595"/>
              <a:buChar char="●"/>
            </a:pPr>
            <a:r>
              <a:rPr lang="pl-PL" sz="1595">
                <a:solidFill>
                  <a:schemeClr val="dk1"/>
                </a:solidFill>
              </a:rPr>
              <a:t>Stanisław Potocki, </a:t>
            </a:r>
            <a:endParaRPr sz="1595"/>
          </a:p>
          <a:p>
            <a:pPr indent="-329882" lvl="0" marL="457200" rtl="0" algn="l">
              <a:lnSpc>
                <a:spcPct val="400000"/>
              </a:lnSpc>
              <a:spcBef>
                <a:spcPts val="0"/>
              </a:spcBef>
              <a:spcAft>
                <a:spcPts val="0"/>
              </a:spcAft>
              <a:buClr>
                <a:schemeClr val="dk1"/>
              </a:buClr>
              <a:buSzPts val="1595"/>
              <a:buChar char="●"/>
            </a:pPr>
            <a:r>
              <a:rPr lang="pl-PL" sz="1595">
                <a:solidFill>
                  <a:schemeClr val="dk1"/>
                </a:solidFill>
              </a:rPr>
              <a:t>Tadeusz Kościuszko, </a:t>
            </a:r>
            <a:endParaRPr sz="1595"/>
          </a:p>
          <a:p>
            <a:pPr indent="-329882" lvl="0" marL="457200" rtl="0" algn="l">
              <a:lnSpc>
                <a:spcPct val="400000"/>
              </a:lnSpc>
              <a:spcBef>
                <a:spcPts val="0"/>
              </a:spcBef>
              <a:spcAft>
                <a:spcPts val="0"/>
              </a:spcAft>
              <a:buClr>
                <a:schemeClr val="dk1"/>
              </a:buClr>
              <a:buSzPts val="1595"/>
              <a:buChar char="●"/>
            </a:pPr>
            <a:r>
              <a:rPr lang="pl-PL" sz="1595">
                <a:solidFill>
                  <a:schemeClr val="dk1"/>
                </a:solidFill>
              </a:rPr>
              <a:t>Stanisław Małachowski</a:t>
            </a:r>
            <a:endParaRPr sz="1595"/>
          </a:p>
        </p:txBody>
      </p:sp>
      <p:pic>
        <p:nvPicPr>
          <p:cNvPr descr="Plik:Huga Kałantaj. Гуга Калантай (1801-15).jpg – Wikipedia, wolna ..." id="101" name="Google Shape;101;p2"/>
          <p:cNvPicPr preferRelativeResize="0"/>
          <p:nvPr/>
        </p:nvPicPr>
        <p:blipFill rotWithShape="1">
          <a:blip r:embed="rId4">
            <a:alphaModFix/>
          </a:blip>
          <a:srcRect b="0" l="0" r="0" t="0"/>
          <a:stretch/>
        </p:blipFill>
        <p:spPr>
          <a:xfrm>
            <a:off x="6592299" y="1118300"/>
            <a:ext cx="1341176" cy="1623212"/>
          </a:xfrm>
          <a:prstGeom prst="rect">
            <a:avLst/>
          </a:prstGeom>
          <a:noFill/>
          <a:ln>
            <a:noFill/>
          </a:ln>
        </p:spPr>
      </p:pic>
      <p:pic>
        <p:nvPicPr>
          <p:cNvPr descr="Plik:Portret gen. Stanisława Potockiego.jpg – Wikipedia, wolna ..." id="102" name="Google Shape;102;p2"/>
          <p:cNvPicPr preferRelativeResize="0"/>
          <p:nvPr/>
        </p:nvPicPr>
        <p:blipFill rotWithShape="1">
          <a:blip r:embed="rId5">
            <a:alphaModFix/>
          </a:blip>
          <a:srcRect b="0" l="0" r="0" t="0"/>
          <a:stretch/>
        </p:blipFill>
        <p:spPr>
          <a:xfrm>
            <a:off x="4506125" y="1529350"/>
            <a:ext cx="1280250" cy="1477095"/>
          </a:xfrm>
          <a:prstGeom prst="rect">
            <a:avLst/>
          </a:prstGeom>
          <a:noFill/>
          <a:ln>
            <a:noFill/>
          </a:ln>
        </p:spPr>
      </p:pic>
      <p:pic>
        <p:nvPicPr>
          <p:cNvPr descr="Plik:Tadeusz Kościuszko.PNG – Wikipedia, wolna encyklopedia" id="103" name="Google Shape;103;p2"/>
          <p:cNvPicPr preferRelativeResize="0"/>
          <p:nvPr/>
        </p:nvPicPr>
        <p:blipFill rotWithShape="1">
          <a:blip r:embed="rId6">
            <a:alphaModFix/>
          </a:blip>
          <a:srcRect b="0" l="0" r="0" t="0"/>
          <a:stretch/>
        </p:blipFill>
        <p:spPr>
          <a:xfrm>
            <a:off x="7129375" y="2842075"/>
            <a:ext cx="1341175" cy="1789126"/>
          </a:xfrm>
          <a:prstGeom prst="rect">
            <a:avLst/>
          </a:prstGeom>
          <a:noFill/>
          <a:ln>
            <a:noFill/>
          </a:ln>
        </p:spPr>
      </p:pic>
      <p:pic>
        <p:nvPicPr>
          <p:cNvPr descr="Plik:Stanislaw malachowski.jpg – Wikipedia, wolna encyklopedia" id="104" name="Google Shape;104;p2"/>
          <p:cNvPicPr preferRelativeResize="0"/>
          <p:nvPr/>
        </p:nvPicPr>
        <p:blipFill rotWithShape="1">
          <a:blip r:embed="rId7">
            <a:alphaModFix/>
          </a:blip>
          <a:srcRect b="0" l="0" r="0" t="0"/>
          <a:stretch/>
        </p:blipFill>
        <p:spPr>
          <a:xfrm>
            <a:off x="5448925" y="3611975"/>
            <a:ext cx="1173326" cy="15315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Wielka emigracja</a:t>
            </a:r>
            <a:endParaRPr b="1">
              <a:solidFill>
                <a:schemeClr val="accent1"/>
              </a:solidFill>
            </a:endParaRPr>
          </a:p>
        </p:txBody>
      </p:sp>
      <p:sp>
        <p:nvSpPr>
          <p:cNvPr id="110" name="Google Shape;110;p3"/>
          <p:cNvSpPr txBox="1"/>
          <p:nvPr>
            <p:ph idx="1" type="body"/>
          </p:nvPr>
        </p:nvSpPr>
        <p:spPr>
          <a:xfrm>
            <a:off x="311700" y="1775638"/>
            <a:ext cx="8283600" cy="2868300"/>
          </a:xfrm>
          <a:prstGeom prst="rect">
            <a:avLst/>
          </a:prstGeom>
          <a:noFill/>
          <a:ln>
            <a:noFill/>
          </a:ln>
        </p:spPr>
        <p:txBody>
          <a:bodyPr anchorCtr="0" anchor="t" bIns="91425" lIns="91425" spcFirstLastPara="1" rIns="91425" wrap="square" tIns="91425">
            <a:normAutofit/>
          </a:bodyPr>
          <a:lstStyle/>
          <a:p>
            <a:pPr indent="0" lvl="0" marL="457200" rtl="0" algn="l">
              <a:lnSpc>
                <a:spcPct val="115000"/>
              </a:lnSpc>
              <a:spcBef>
                <a:spcPts val="0"/>
              </a:spcBef>
              <a:spcAft>
                <a:spcPts val="0"/>
              </a:spcAft>
              <a:buClr>
                <a:schemeClr val="dk1"/>
              </a:buClr>
              <a:buSzPts val="652"/>
              <a:buFont typeface="Arial"/>
              <a:buNone/>
            </a:pPr>
            <a:r>
              <a:rPr lang="pl-PL" sz="1600">
                <a:solidFill>
                  <a:schemeClr val="dk1"/>
                </a:solidFill>
              </a:rPr>
              <a:t>Wielka Emigracja, czyli ucieczka po nieudanym powstaniu listopadowym.</a:t>
            </a:r>
            <a:endParaRPr sz="1600">
              <a:solidFill>
                <a:schemeClr val="dk1"/>
              </a:solidFill>
            </a:endParaRPr>
          </a:p>
          <a:p>
            <a:pPr indent="0" lvl="0" marL="457200" rtl="0" algn="l">
              <a:lnSpc>
                <a:spcPct val="115000"/>
              </a:lnSpc>
              <a:spcBef>
                <a:spcPts val="0"/>
              </a:spcBef>
              <a:spcAft>
                <a:spcPts val="0"/>
              </a:spcAft>
              <a:buClr>
                <a:schemeClr val="dk1"/>
              </a:buClr>
              <a:buSzPts val="652"/>
              <a:buFont typeface="Arial"/>
              <a:buNone/>
            </a:pPr>
            <a:r>
              <a:rPr lang="pl-PL" sz="1600">
                <a:solidFill>
                  <a:schemeClr val="dk1"/>
                </a:solidFill>
              </a:rPr>
              <a:t>W związku z prześladowaniami wyjeżdżały głównie elity – artyści i inteligencja. Wyjeżdzającymi byli między innymi: Adam Mickiewicz, Juliusz Słowacki, Józef Bem, Adam Jerzy Czartoryski, Ernest Malinowski i Fryderyk Chopin. </a:t>
            </a:r>
            <a:endParaRPr sz="1600"/>
          </a:p>
          <a:p>
            <a:pPr indent="0" lvl="0" marL="457200" rtl="0" algn="l">
              <a:lnSpc>
                <a:spcPct val="115000"/>
              </a:lnSpc>
              <a:spcBef>
                <a:spcPts val="0"/>
              </a:spcBef>
              <a:spcAft>
                <a:spcPts val="0"/>
              </a:spcAft>
              <a:buClr>
                <a:schemeClr val="dk1"/>
              </a:buClr>
              <a:buSzPts val="652"/>
              <a:buFont typeface="Arial"/>
              <a:buNone/>
            </a:pPr>
            <a:r>
              <a:rPr lang="pl-PL" sz="1600">
                <a:solidFill>
                  <a:schemeClr val="dk1"/>
                </a:solidFill>
              </a:rPr>
              <a:t>Wyjechało ok. 9–10 tysięcy osób. Głównym ośrodkiem kulturalnym stała się Francja (Paryż), ale wyjeżdżano również do Belgii, Niemiec, Wielkiej Brytanii, Szwajcarii, Szwecji, Stanów Zjednoczonych, Turcji i Algierii.</a:t>
            </a:r>
            <a:endParaRPr sz="16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Po powstaniu styczniowym</a:t>
            </a:r>
            <a:endParaRPr b="1">
              <a:solidFill>
                <a:schemeClr val="accent1"/>
              </a:solidFill>
            </a:endParaRPr>
          </a:p>
        </p:txBody>
      </p:sp>
      <p:sp>
        <p:nvSpPr>
          <p:cNvPr id="116" name="Google Shape;116;p4"/>
          <p:cNvSpPr txBox="1"/>
          <p:nvPr>
            <p:ph idx="1" type="body"/>
          </p:nvPr>
        </p:nvSpPr>
        <p:spPr>
          <a:xfrm>
            <a:off x="311700" y="1922348"/>
            <a:ext cx="7974600" cy="2534100"/>
          </a:xfrm>
          <a:prstGeom prst="rect">
            <a:avLst/>
          </a:prstGeom>
          <a:noFill/>
          <a:ln>
            <a:noFill/>
          </a:ln>
        </p:spPr>
        <p:txBody>
          <a:bodyPr anchorCtr="0" anchor="t" bIns="91425" lIns="91425" spcFirstLastPara="1" rIns="91425" wrap="square" tIns="91425">
            <a:normAutofit/>
          </a:bodyPr>
          <a:lstStyle/>
          <a:p>
            <a:pPr indent="0" lvl="0" marL="457200" rtl="0" algn="l">
              <a:lnSpc>
                <a:spcPct val="115000"/>
              </a:lnSpc>
              <a:spcBef>
                <a:spcPts val="0"/>
              </a:spcBef>
              <a:spcAft>
                <a:spcPts val="0"/>
              </a:spcAft>
              <a:buClr>
                <a:schemeClr val="dk1"/>
              </a:buClr>
              <a:buSzPts val="652"/>
              <a:buFont typeface="Arial"/>
              <a:buNone/>
            </a:pPr>
            <a:r>
              <a:rPr lang="pl-PL" sz="1600">
                <a:solidFill>
                  <a:schemeClr val="dk1"/>
                </a:solidFill>
              </a:rPr>
              <a:t>W  latach 1863–1864 z Polski uciekło 10 tysięcy osób. Ludzie ci próbowali, będąc na emigracji, wspierać dążenia polskie do uzyskania niepodległości. Żyli głównie we Francji, a także w Szwajcarii i Imperium Osmańskim (w tym Adampol). W 1887 roku w Szwajcarii powstała Liga Polska, przekształcona potem przez Romana Dmowskiego w Ligę Narodową.</a:t>
            </a:r>
            <a:endParaRPr sz="1600"/>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UA">
      <a:dk1>
        <a:srgbClr val="000000"/>
      </a:dk1>
      <a:lt1>
        <a:srgbClr val="FFFFFF"/>
      </a:lt1>
      <a:dk2>
        <a:srgbClr val="0E2841"/>
      </a:dk2>
      <a:lt2>
        <a:srgbClr val="FFFFFF"/>
      </a:lt2>
      <a:accent1>
        <a:srgbClr val="2E3192"/>
      </a:accent1>
      <a:accent2>
        <a:srgbClr val="41A8F5"/>
      </a:accent2>
      <a:accent3>
        <a:srgbClr val="54A4DA"/>
      </a:accent3>
      <a:accent4>
        <a:srgbClr val="344DAA"/>
      </a:accent4>
      <a:accent5>
        <a:srgbClr val="FFE168"/>
      </a:accent5>
      <a:accent6>
        <a:srgbClr val="828484"/>
      </a:accent6>
      <a:hlink>
        <a:srgbClr val="41A8F5"/>
      </a:hlink>
      <a:folHlink>
        <a:srgbClr val="344DA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