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Lst>
  <p:sldSz cy="5143500" cx="9144000"/>
  <p:notesSz cx="6858000" cy="9144000"/>
  <p:embeddedFontLst>
    <p:embeddedFont>
      <p:font typeface="Raleway"/>
      <p:regular r:id="rId24"/>
      <p:bold r:id="rId25"/>
      <p:italic r:id="rId26"/>
      <p:boldItalic r:id="rId27"/>
    </p:embeddedFont>
    <p:embeddedFont>
      <p:font typeface="Roboto"/>
      <p:regular r:id="rId28"/>
      <p:bold r:id="rId29"/>
      <p:italic r:id="rId30"/>
      <p:boldItalic r:id="rId31"/>
    </p:embeddedFont>
    <p:embeddedFont>
      <p:font typeface="Raleway Medium"/>
      <p:regular r:id="rId32"/>
      <p:bold r:id="rId33"/>
      <p:italic r:id="rId34"/>
      <p:boldItalic r:id="rId3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 uri="GoogleSlidesCustomDataVersion2">
      <go:slidesCustomData xmlns:go="http://customooxmlschemas.google.com/" r:id="rId36" roundtripDataSignature="AMtx7miYIQ+ScVNEth2q95IIZQfNc4tNM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font" Target="fonts/Raleway-regular.fntdata"/><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Raleway-italic.fntdata"/><Relationship Id="rId25" Type="http://schemas.openxmlformats.org/officeDocument/2006/relationships/font" Target="fonts/Raleway-bold.fntdata"/><Relationship Id="rId28" Type="http://schemas.openxmlformats.org/officeDocument/2006/relationships/font" Target="fonts/Roboto-regular.fntdata"/><Relationship Id="rId27" Type="http://schemas.openxmlformats.org/officeDocument/2006/relationships/font" Target="fonts/Raleway-boldItalic.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Roboto-bold.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Roboto-boldItalic.fntdata"/><Relationship Id="rId30" Type="http://schemas.openxmlformats.org/officeDocument/2006/relationships/font" Target="fonts/Roboto-italic.fntdata"/><Relationship Id="rId11" Type="http://schemas.openxmlformats.org/officeDocument/2006/relationships/slide" Target="slides/slide6.xml"/><Relationship Id="rId33" Type="http://schemas.openxmlformats.org/officeDocument/2006/relationships/font" Target="fonts/RalewayMedium-bold.fntdata"/><Relationship Id="rId10" Type="http://schemas.openxmlformats.org/officeDocument/2006/relationships/slide" Target="slides/slide5.xml"/><Relationship Id="rId32" Type="http://schemas.openxmlformats.org/officeDocument/2006/relationships/font" Target="fonts/RalewayMedium-regular.fntdata"/><Relationship Id="rId13" Type="http://schemas.openxmlformats.org/officeDocument/2006/relationships/slide" Target="slides/slide8.xml"/><Relationship Id="rId35" Type="http://schemas.openxmlformats.org/officeDocument/2006/relationships/font" Target="fonts/RalewayMedium-boldItalic.fntdata"/><Relationship Id="rId12" Type="http://schemas.openxmlformats.org/officeDocument/2006/relationships/slide" Target="slides/slide7.xml"/><Relationship Id="rId34" Type="http://schemas.openxmlformats.org/officeDocument/2006/relationships/font" Target="fonts/RalewayMedium-italic.fntdata"/><Relationship Id="rId15" Type="http://schemas.openxmlformats.org/officeDocument/2006/relationships/slide" Target="slides/slide10.xml"/><Relationship Id="rId14" Type="http://schemas.openxmlformats.org/officeDocument/2006/relationships/slide" Target="slides/slide9.xml"/><Relationship Id="rId36" Type="http://customschemas.google.com/relationships/presentationmetadata" Target="metadata"/><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m.in" TargetMode="Externa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 name="Google Shape;52;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None/>
            </a:pPr>
            <a:r>
              <a:rPr lang="pl-PL">
                <a:solidFill>
                  <a:schemeClr val="dk1"/>
                </a:solidFill>
              </a:rPr>
              <a:t>Przywitaj uczniów i uczennice. Sprawdź listę obecności. Objaśnij, że tematem dzisiejszych zajęć są migracje. Poproś uczniów, by zastanowili się, jakie mogą być przyczyny migracji. Niech podadzą kilka propozycji. </a:t>
            </a:r>
            <a:endParaRPr>
              <a:latin typeface="Raleway Medium"/>
              <a:ea typeface="Raleway Medium"/>
              <a:cs typeface="Raleway Medium"/>
              <a:sym typeface="Raleway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36cd629f37f_0_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 name="Google Shape;114;g36cd629f37f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pl-PL"/>
              <a:t>Omów krótko sytuacje historyczne.</a:t>
            </a:r>
            <a:endParaRPr/>
          </a:p>
          <a:p>
            <a:pPr indent="0" lvl="0" marL="0" rtl="0" algn="l">
              <a:spcBef>
                <a:spcPts val="0"/>
              </a:spcBef>
              <a:spcAft>
                <a:spcPts val="0"/>
              </a:spcAft>
              <a:buNone/>
            </a:pPr>
            <a:r>
              <a:t/>
            </a:r>
            <a:endParaRPr/>
          </a:p>
          <a:p>
            <a:pPr indent="-304800" lvl="0" marL="457200" rtl="0" algn="l">
              <a:lnSpc>
                <a:spcPct val="115000"/>
              </a:lnSpc>
              <a:spcBef>
                <a:spcPts val="0"/>
              </a:spcBef>
              <a:spcAft>
                <a:spcPts val="0"/>
              </a:spcAft>
              <a:buClr>
                <a:srgbClr val="202122"/>
              </a:buClr>
              <a:buSzPts val="1200"/>
              <a:buChar char="-"/>
            </a:pPr>
            <a:r>
              <a:rPr lang="pl-PL" sz="1200">
                <a:solidFill>
                  <a:srgbClr val="202122"/>
                </a:solidFill>
              </a:rPr>
              <a:t>Wielka Emigracja, czyli ucieczka w skutek nieudanego powstania listopadowego. Wzięli w niej udział między innymi Adam Mickiewicz, Juliusz Słowacki, Józef Bem, książę Adam Jerzy Czartoryski, Ernest Malinowski, Zygmunt Krasiński i Fryderyk Chopin. Podkreśl, że te osoby, mimo wyjazdu, mają niesamowity wkład w polską kulturę i tradycję. </a:t>
            </a:r>
            <a:endParaRPr sz="1200">
              <a:solidFill>
                <a:srgbClr val="202122"/>
              </a:solidFill>
            </a:endParaRPr>
          </a:p>
          <a:p>
            <a:pPr indent="-304800" lvl="0" marL="457200" rtl="0" algn="l">
              <a:lnSpc>
                <a:spcPct val="115000"/>
              </a:lnSpc>
              <a:spcBef>
                <a:spcPts val="0"/>
              </a:spcBef>
              <a:spcAft>
                <a:spcPts val="0"/>
              </a:spcAft>
              <a:buClr>
                <a:srgbClr val="202122"/>
              </a:buClr>
              <a:buSzPts val="1200"/>
              <a:buChar char="-"/>
            </a:pPr>
            <a:r>
              <a:rPr lang="pl-PL" sz="1200">
                <a:solidFill>
                  <a:srgbClr val="202122"/>
                </a:solidFill>
              </a:rPr>
              <a:t>Migracje robotników, to głównie migracje zarobkowe, w tym czasie jest wzrost demograficzny i postęp technologiczny w rolnictwie. W związku z tym w Polsce jest mniej miejsc do pracy. Proces ten rozpoczął się w Wielkopolsce. W latach 1880-1890 około 300.000 Polaków (łącznie z Kaszubami i Mazurami) wyjechało do USA. W Królestwie Polskim w latach  1880-1890 do Ameryki migrowało ok.  2.000-5.000 osób rocznie, natomiast w latach 1890-1892 było tych osób 70 000. W Małopolsce liczby emigracji do Ameryki w XIX wieku oscylowały wokół 30-80 tysięcy osób rocznie, Łączne liczby Polaków emigrujących z zaboru austriackiego w latach 1899-1914 to nawet 594 665 Polaków. Trudności w określeniu liczby osób migrujących polegają na tym, że w starych rocznikach Biura Statystycznego Polska, przez zabory niekiedy nie jest liczona jako osobny kraj.</a:t>
            </a:r>
            <a:endParaRPr sz="1200">
              <a:solidFill>
                <a:srgbClr val="202122"/>
              </a:solidFill>
            </a:endParaRPr>
          </a:p>
          <a:p>
            <a:pPr indent="-304800" lvl="0" marL="457200" rtl="0" algn="l">
              <a:lnSpc>
                <a:spcPct val="115000"/>
              </a:lnSpc>
              <a:spcBef>
                <a:spcPts val="0"/>
              </a:spcBef>
              <a:spcAft>
                <a:spcPts val="0"/>
              </a:spcAft>
              <a:buClr>
                <a:srgbClr val="202122"/>
              </a:buClr>
              <a:buSzPts val="1200"/>
              <a:buChar char="-"/>
            </a:pPr>
            <a:r>
              <a:rPr lang="pl-PL" sz="1200">
                <a:solidFill>
                  <a:srgbClr val="202122"/>
                </a:solidFill>
              </a:rPr>
              <a:t>Emigracje wojenne np.: 17 września 1939 roku, niedługo po ataku Armii Czerwonej na Polskę, polski rząd wraz z Naczelnym Wodzem Edwardem Rydzem-Śmigłym i premierem Felicjanem Sławojem Składkowskim przekroczył rumuńską granicę. Kraje przyjmujące: </a:t>
            </a:r>
            <a:r>
              <a:rPr lang="pl-PL" sz="1300">
                <a:solidFill>
                  <a:schemeClr val="dk1"/>
                </a:solidFill>
                <a:latin typeface="Raleway Medium"/>
                <a:ea typeface="Raleway Medium"/>
                <a:cs typeface="Raleway Medium"/>
                <a:sym typeface="Raleway Medium"/>
              </a:rPr>
              <a:t>Liban, Palestyna, Afryka Wschodnia i Południowa, Indie, Meksyk oraz Nowa Zelandia. </a:t>
            </a:r>
            <a:endParaRPr sz="1300">
              <a:solidFill>
                <a:schemeClr val="dk1"/>
              </a:solidFill>
              <a:latin typeface="Raleway Medium"/>
              <a:ea typeface="Raleway Medium"/>
              <a:cs typeface="Raleway Medium"/>
              <a:sym typeface="Raleway Medium"/>
            </a:endParaRPr>
          </a:p>
          <a:p>
            <a:pPr indent="-311150" lvl="0" marL="457200" rtl="0" algn="l">
              <a:lnSpc>
                <a:spcPct val="115000"/>
              </a:lnSpc>
              <a:spcBef>
                <a:spcPts val="0"/>
              </a:spcBef>
              <a:spcAft>
                <a:spcPts val="0"/>
              </a:spcAft>
              <a:buClr>
                <a:schemeClr val="dk1"/>
              </a:buClr>
              <a:buSzPts val="1300"/>
              <a:buFont typeface="Raleway Medium"/>
              <a:buChar char="-"/>
            </a:pPr>
            <a:r>
              <a:rPr lang="pl-PL" sz="1300">
                <a:solidFill>
                  <a:schemeClr val="dk1"/>
                </a:solidFill>
                <a:latin typeface="Raleway Medium"/>
                <a:ea typeface="Raleway Medium"/>
                <a:cs typeface="Raleway Medium"/>
                <a:sym typeface="Raleway Medium"/>
              </a:rPr>
              <a:t>Migracje sezonowe, które pojawiają się już w latach 80. i trwają do dziś.</a:t>
            </a:r>
            <a:endParaRPr sz="1300">
              <a:solidFill>
                <a:schemeClr val="dk1"/>
              </a:solidFill>
              <a:latin typeface="Raleway Medium"/>
              <a:ea typeface="Raleway Medium"/>
              <a:cs typeface="Raleway Medium"/>
              <a:sym typeface="Raleway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g36cd629f37f_0_25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0" name="Google Shape;120;g36cd629f37f_0_25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pl-PL">
                <a:solidFill>
                  <a:schemeClr val="dk1"/>
                </a:solidFill>
                <a:latin typeface="Raleway Medium"/>
                <a:ea typeface="Raleway Medium"/>
                <a:cs typeface="Raleway Medium"/>
                <a:sym typeface="Raleway Medium"/>
              </a:rPr>
              <a:t>W wielu miejscach na świecie do dzisiaj są miejsca pamięci, elementy kultury polskiej, które pozwalają nie tylko dbać o historię, ale również pielęgnować elementy polskości poza granicami kraju.</a:t>
            </a:r>
            <a:endParaRPr>
              <a:solidFill>
                <a:schemeClr val="dk1"/>
              </a:solidFill>
              <a:latin typeface="Raleway Medium"/>
              <a:ea typeface="Raleway Medium"/>
              <a:cs typeface="Raleway Medium"/>
              <a:sym typeface="Raleway Medium"/>
            </a:endParaRPr>
          </a:p>
          <a:p>
            <a:pPr indent="0" lvl="0" marL="0" rtl="0" algn="l">
              <a:lnSpc>
                <a:spcPct val="100000"/>
              </a:lnSpc>
              <a:spcBef>
                <a:spcPts val="0"/>
              </a:spcBef>
              <a:spcAft>
                <a:spcPts val="0"/>
              </a:spcAft>
              <a:buNone/>
            </a:pPr>
            <a:r>
              <a:t/>
            </a:r>
            <a:endParaRPr>
              <a:latin typeface="Raleway Medium"/>
              <a:ea typeface="Raleway Medium"/>
              <a:cs typeface="Raleway Medium"/>
              <a:sym typeface="Raleway Medium"/>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g36cd629f37f_0_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2" name="Google Shape;132;g36cd629f37f_0_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pl-PL"/>
              <a:t>Pokaż, że cezurą dzielącą wyjazdy z Polski, jest rok 2004. </a:t>
            </a:r>
            <a:r>
              <a:rPr lang="pl-PL">
                <a:solidFill>
                  <a:schemeClr val="dk1"/>
                </a:solidFill>
              </a:rPr>
              <a:t>Porozmawiajcie wspólnie o skali migracji w pierwszych latach po wstąpieniu do UE. Podkreśl, że dane GUS nie mogą być traktowane, jako dokładne liczby, a jedynie szacowane, przybliżone wartości.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g36cd629f37f_0_3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8" name="Google Shape;138;g36cd629f37f_0_3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None/>
            </a:pPr>
            <a:r>
              <a:rPr lang="pl-PL">
                <a:solidFill>
                  <a:schemeClr val="dk1"/>
                </a:solidFill>
              </a:rPr>
              <a:t>Zwróćcie uwagę, na to, jak zmieniło się “przebywanie za granicą” po utworzeniu Unii Europejskiej. Państwa zrzeszone przyjęły regulacje prawne dotyczące przepływu ludzi na poziomie międzynarodowym, te ustalenia są nadrzędne względem polityk migracyjnych poszczególnych państw. A polityki te, zawsze muszą być zgodne z ustaleniami na szczeblu UE. </a:t>
            </a:r>
            <a:endParaRPr>
              <a:solidFill>
                <a:schemeClr val="dk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g36cd629f37f_0_36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4" name="Google Shape;144;g36cd629f37f_0_36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Clr>
                <a:schemeClr val="dk1"/>
              </a:buClr>
              <a:buSzPts val="1100"/>
              <a:buFont typeface="Arial"/>
              <a:buNone/>
            </a:pPr>
            <a:r>
              <a:rPr lang="pl-PL">
                <a:solidFill>
                  <a:schemeClr val="dk1"/>
                </a:solidFill>
                <a:latin typeface="Raleway Medium"/>
                <a:ea typeface="Raleway Medium"/>
                <a:cs typeface="Raleway Medium"/>
                <a:sym typeface="Raleway Medium"/>
              </a:rPr>
              <a:t>Umówcie zmiany, jakie zaszły w wyjazdach z Polski i przebywaniu za granicą. Po wstąpieniu do UE, sytuacja Polaków, którzy mieszkali już w innych krajach, a ich sytuacja była dotychczas nieuregulowana, uległa uproszczeniu i polepszeniu. Ich status został uregulowany. Zyskali jednocześnie możliwość mobilności i powrotów do kraju pochodzenia. Otwarcie rynków pracy sprawiło, że migranci w większości byli aktywni zawodowo, co odróżnia ich od migrantów przedakcesyjnych. Początkowo migrujący, którzy mieli wykształcenie sięgali po pracę poniżej swoich kompetencji, Natomiast z biegiem lat, rozwojem programów mobilnościowych sytuacja ta stopniowo ulegała zmianie. </a:t>
            </a:r>
            <a:endParaRPr>
              <a:solidFill>
                <a:schemeClr val="dk1"/>
              </a:solidFill>
              <a:latin typeface="Raleway Medium"/>
              <a:ea typeface="Raleway Medium"/>
              <a:cs typeface="Raleway Medium"/>
              <a:sym typeface="Raleway Medium"/>
            </a:endParaRPr>
          </a:p>
          <a:p>
            <a:pPr indent="0" lvl="0" marL="457200" rtl="0" algn="l">
              <a:lnSpc>
                <a:spcPct val="115000"/>
              </a:lnSpc>
              <a:spcBef>
                <a:spcPts val="0"/>
              </a:spcBef>
              <a:spcAft>
                <a:spcPts val="0"/>
              </a:spcAft>
              <a:buNone/>
            </a:pPr>
            <a:r>
              <a:t/>
            </a:r>
            <a:endParaRPr>
              <a:latin typeface="Raleway Medium"/>
              <a:ea typeface="Raleway Medium"/>
              <a:cs typeface="Raleway Medium"/>
              <a:sym typeface="Raleway Medium"/>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36ce9f80a85_0_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0" name="Google Shape;150;g36ce9f80a85_0_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pl-PL">
                <a:latin typeface="Raleway Medium"/>
                <a:ea typeface="Raleway Medium"/>
                <a:cs typeface="Raleway Medium"/>
                <a:sym typeface="Raleway Medium"/>
              </a:rPr>
              <a:t>Podsumuj wiadomości zebrane na dzisiejszej lekcji. Zapytaj uczniów, z czym wychodzą z zajęć? Czy towarzyszy im jakaś myśl lub emocja?</a:t>
            </a:r>
            <a:endParaRPr>
              <a:latin typeface="Raleway Medium"/>
              <a:ea typeface="Raleway Medium"/>
              <a:cs typeface="Raleway Medium"/>
              <a:sym typeface="Raleway Medium"/>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36ce9f80a85_0_5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5" name="Google Shape;155;g36ce9f80a85_0_5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latin typeface="Raleway Medium"/>
              <a:ea typeface="Raleway Medium"/>
              <a:cs typeface="Raleway Medium"/>
              <a:sym typeface="Raleway Medium"/>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latin typeface="Raleway Medium"/>
              <a:ea typeface="Raleway Medium"/>
              <a:cs typeface="Raleway Medium"/>
              <a:sym typeface="Raleway Medium"/>
            </a:endParaRPr>
          </a:p>
        </p:txBody>
      </p:sp>
      <p:sp>
        <p:nvSpPr>
          <p:cNvPr id="161" name="Google Shape;161;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p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5" name="Google Shape;165;p27: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2" name="Google Shape;62;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pl-PL">
                <a:latin typeface="Raleway Medium"/>
                <a:ea typeface="Raleway Medium"/>
                <a:cs typeface="Raleway Medium"/>
                <a:sym typeface="Raleway Medium"/>
              </a:rPr>
              <a:t>Na podstawie wymienionych przez uczniów propozycji wprowadź pojęcia: migracja przymusowa i dobrowolna. Powiedz, że mimo tego podziału, w praktyce powody są mieszane - np. migracje Polaków w latach 80-tych i 90-tych w dużej części można było zakwalifikować jako przymusowe, ale wśród ważną motywacją była możliwość możliwości polepszenia standardów życia dla siebie i rodziny.</a:t>
            </a:r>
            <a:endParaRPr>
              <a:latin typeface="Raleway Medium"/>
              <a:ea typeface="Raleway Medium"/>
              <a:cs typeface="Raleway Medium"/>
              <a:sym typeface="Raleway Medium"/>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0" name="Google Shape;70;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pl-PL">
                <a:latin typeface="Raleway Medium"/>
                <a:ea typeface="Raleway Medium"/>
                <a:cs typeface="Raleway Medium"/>
                <a:sym typeface="Raleway Medium"/>
              </a:rPr>
              <a:t>Wspólnie zastanówcie się, które z podanych sytuacji, to migracja dobrowolna, a która przymusowa. Czy, w któryś sytuacjach uczniowie mają wątpliwości? Czy można mówić tu o powodach mieszanych? </a:t>
            </a:r>
            <a:endParaRPr>
              <a:latin typeface="Raleway Medium"/>
              <a:ea typeface="Raleway Medium"/>
              <a:cs typeface="Raleway Medium"/>
              <a:sym typeface="Raleway Medium"/>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36cd629f37f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6" name="Google Shape;76;g36cd629f37f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pl-PL">
                <a:solidFill>
                  <a:schemeClr val="dk1"/>
                </a:solidFill>
                <a:latin typeface="Raleway Medium"/>
                <a:ea typeface="Raleway Medium"/>
                <a:cs typeface="Raleway Medium"/>
                <a:sym typeface="Raleway Medium"/>
              </a:rPr>
              <a:t>Po krótkiej rozmowie dotyczącej przyczyn migracji, a także pokazaniu różnic pomiędzy migracją dobrowolną, przymusową i mieszaną,  zaproś uczniów i uczennice do dyskusji dotyczącej skali migracji na świecie: </a:t>
            </a:r>
            <a:endParaRPr>
              <a:solidFill>
                <a:schemeClr val="dk1"/>
              </a:solidFill>
              <a:latin typeface="Raleway Medium"/>
              <a:ea typeface="Raleway Medium"/>
              <a:cs typeface="Raleway Medium"/>
              <a:sym typeface="Raleway Medium"/>
            </a:endParaRPr>
          </a:p>
          <a:p>
            <a:pPr indent="-298450" lvl="0" marL="457200" rtl="0" algn="l">
              <a:lnSpc>
                <a:spcPct val="115000"/>
              </a:lnSpc>
              <a:spcBef>
                <a:spcPts val="0"/>
              </a:spcBef>
              <a:spcAft>
                <a:spcPts val="0"/>
              </a:spcAft>
              <a:buClr>
                <a:schemeClr val="dk1"/>
              </a:buClr>
              <a:buSzPts val="1100"/>
              <a:buFont typeface="Raleway Medium"/>
              <a:buChar char="-"/>
            </a:pPr>
            <a:r>
              <a:rPr lang="pl-PL">
                <a:solidFill>
                  <a:schemeClr val="dk1"/>
                </a:solidFill>
                <a:latin typeface="Raleway Medium"/>
                <a:ea typeface="Raleway Medium"/>
                <a:cs typeface="Raleway Medium"/>
                <a:sym typeface="Raleway Medium"/>
              </a:rPr>
              <a:t>czy obecnie osób migrujących jest więcej? </a:t>
            </a:r>
            <a:endParaRPr>
              <a:solidFill>
                <a:schemeClr val="dk1"/>
              </a:solidFill>
              <a:latin typeface="Raleway Medium"/>
              <a:ea typeface="Raleway Medium"/>
              <a:cs typeface="Raleway Medium"/>
              <a:sym typeface="Raleway Medium"/>
            </a:endParaRPr>
          </a:p>
          <a:p>
            <a:pPr indent="-298450" lvl="0" marL="457200" rtl="0" algn="l">
              <a:lnSpc>
                <a:spcPct val="115000"/>
              </a:lnSpc>
              <a:spcBef>
                <a:spcPts val="0"/>
              </a:spcBef>
              <a:spcAft>
                <a:spcPts val="0"/>
              </a:spcAft>
              <a:buClr>
                <a:schemeClr val="dk1"/>
              </a:buClr>
              <a:buSzPts val="1100"/>
              <a:buFont typeface="Raleway Medium"/>
              <a:buChar char="-"/>
            </a:pPr>
            <a:r>
              <a:rPr lang="pl-PL">
                <a:solidFill>
                  <a:schemeClr val="dk1"/>
                </a:solidFill>
                <a:latin typeface="Raleway Medium"/>
                <a:ea typeface="Raleway Medium"/>
                <a:cs typeface="Raleway Medium"/>
                <a:sym typeface="Raleway Medium"/>
              </a:rPr>
              <a:t>jeśli tak, skąd to wiemy?</a:t>
            </a:r>
            <a:endParaRPr>
              <a:solidFill>
                <a:schemeClr val="dk1"/>
              </a:solidFill>
              <a:latin typeface="Raleway Medium"/>
              <a:ea typeface="Raleway Medium"/>
              <a:cs typeface="Raleway Medium"/>
              <a:sym typeface="Raleway Medium"/>
            </a:endParaRPr>
          </a:p>
          <a:p>
            <a:pPr indent="-298450" lvl="0" marL="457200" rtl="0" algn="l">
              <a:lnSpc>
                <a:spcPct val="115000"/>
              </a:lnSpc>
              <a:spcBef>
                <a:spcPts val="0"/>
              </a:spcBef>
              <a:spcAft>
                <a:spcPts val="0"/>
              </a:spcAft>
              <a:buClr>
                <a:schemeClr val="dk1"/>
              </a:buClr>
              <a:buSzPts val="1100"/>
              <a:buFont typeface="Raleway Medium"/>
              <a:buChar char="-"/>
            </a:pPr>
            <a:r>
              <a:rPr lang="pl-PL">
                <a:solidFill>
                  <a:schemeClr val="dk1"/>
                </a:solidFill>
                <a:latin typeface="Raleway Medium"/>
                <a:ea typeface="Raleway Medium"/>
                <a:cs typeface="Raleway Medium"/>
                <a:sym typeface="Raleway Medium"/>
              </a:rPr>
              <a:t>jak sytuacja wyglądała 10-20 lat temu?</a:t>
            </a:r>
            <a:endParaRPr>
              <a:solidFill>
                <a:schemeClr val="dk1"/>
              </a:solidFill>
              <a:latin typeface="Raleway Medium"/>
              <a:ea typeface="Raleway Medium"/>
              <a:cs typeface="Raleway Medium"/>
              <a:sym typeface="Raleway Medium"/>
            </a:endParaRPr>
          </a:p>
          <a:p>
            <a:pPr indent="-298450" lvl="0" marL="457200" rtl="0" algn="l">
              <a:lnSpc>
                <a:spcPct val="115000"/>
              </a:lnSpc>
              <a:spcBef>
                <a:spcPts val="0"/>
              </a:spcBef>
              <a:spcAft>
                <a:spcPts val="0"/>
              </a:spcAft>
              <a:buClr>
                <a:schemeClr val="dk1"/>
              </a:buClr>
              <a:buSzPts val="1100"/>
              <a:buFont typeface="Raleway Medium"/>
              <a:buChar char="-"/>
            </a:pPr>
            <a:r>
              <a:rPr lang="pl-PL">
                <a:solidFill>
                  <a:schemeClr val="dk1"/>
                </a:solidFill>
                <a:latin typeface="Raleway Medium"/>
                <a:ea typeface="Raleway Medium"/>
                <a:cs typeface="Raleway Medium"/>
                <a:sym typeface="Raleway Medium"/>
              </a:rPr>
              <a:t>jakie są nasze obserwacje w bliskim nam otoczeniu? </a:t>
            </a:r>
            <a:endParaRPr>
              <a:solidFill>
                <a:schemeClr val="dk1"/>
              </a:solidFill>
              <a:latin typeface="Raleway Medium"/>
              <a:ea typeface="Raleway Medium"/>
              <a:cs typeface="Raleway Medium"/>
              <a:sym typeface="Raleway Medium"/>
            </a:endParaRPr>
          </a:p>
          <a:p>
            <a:pPr indent="0" lvl="0" marL="0" rtl="0" algn="l">
              <a:lnSpc>
                <a:spcPct val="115000"/>
              </a:lnSpc>
              <a:spcBef>
                <a:spcPts val="0"/>
              </a:spcBef>
              <a:spcAft>
                <a:spcPts val="0"/>
              </a:spcAft>
              <a:buClr>
                <a:schemeClr val="dk1"/>
              </a:buClr>
              <a:buSzPts val="1100"/>
              <a:buFont typeface="Arial"/>
              <a:buNone/>
            </a:pPr>
            <a:r>
              <a:rPr lang="pl-PL">
                <a:solidFill>
                  <a:schemeClr val="dk1"/>
                </a:solidFill>
                <a:latin typeface="Raleway Medium"/>
                <a:ea typeface="Raleway Medium"/>
                <a:cs typeface="Raleway Medium"/>
                <a:sym typeface="Raleway Medium"/>
              </a:rPr>
              <a:t>Przedstaw dane naukowe Heina de Hassa</a:t>
            </a:r>
            <a:r>
              <a:rPr lang="pl-PL" sz="1600">
                <a:solidFill>
                  <a:srgbClr val="3C4043"/>
                </a:solidFill>
                <a:latin typeface="Raleway Medium"/>
                <a:ea typeface="Raleway Medium"/>
                <a:cs typeface="Raleway Medium"/>
                <a:sym typeface="Raleway Medium"/>
              </a:rPr>
              <a:t>,</a:t>
            </a:r>
            <a:r>
              <a:rPr lang="pl-PL">
                <a:solidFill>
                  <a:schemeClr val="dk1"/>
                </a:solidFill>
                <a:latin typeface="Raleway Medium"/>
                <a:ea typeface="Raleway Medium"/>
                <a:cs typeface="Raleway Medium"/>
                <a:sym typeface="Raleway Medium"/>
              </a:rPr>
              <a:t> które mówią o tym, że procent osób migrujących w społeczeństwie jest stały i utrzymuje się w przedziale ok. 2,75%-3,25%. Zapytaj o ich wrażenia i przemyślenia związane z tym tematem. </a:t>
            </a:r>
            <a:endParaRPr>
              <a:solidFill>
                <a:schemeClr val="dk1"/>
              </a:solidFill>
              <a:latin typeface="Raleway Medium"/>
              <a:ea typeface="Raleway Medium"/>
              <a:cs typeface="Raleway Medium"/>
              <a:sym typeface="Raleway Medium"/>
            </a:endParaRPr>
          </a:p>
          <a:p>
            <a:pPr indent="0" lvl="0" marL="0" rtl="0" algn="l">
              <a:lnSpc>
                <a:spcPct val="115000"/>
              </a:lnSpc>
              <a:spcBef>
                <a:spcPts val="0"/>
              </a:spcBef>
              <a:spcAft>
                <a:spcPts val="0"/>
              </a:spcAft>
              <a:buNone/>
            </a:pPr>
            <a:r>
              <a:t/>
            </a:r>
            <a:endParaRPr>
              <a:latin typeface="Raleway Medium"/>
              <a:ea typeface="Raleway Medium"/>
              <a:cs typeface="Raleway Medium"/>
              <a:sym typeface="Raleway Medium"/>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36cd629f37f_0_6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2" name="Google Shape;82;g36cd629f37f_0_6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pl-PL">
                <a:solidFill>
                  <a:schemeClr val="dk1"/>
                </a:solidFill>
                <a:latin typeface="Raleway Medium"/>
                <a:ea typeface="Raleway Medium"/>
                <a:cs typeface="Raleway Medium"/>
                <a:sym typeface="Raleway Medium"/>
              </a:rPr>
              <a:t>Po rozmowie dotyczącej utrzymujących się tendencji migracyjnych, zapytaj uczniów, jak myślą, z których krajów pochodzi najwięcej osób migrujących? Po ich propozycjach pokaż zawartą na tym slajdzie mapę. Czy uczniowie potrafią nazwać wszystkie kraje o najciemniejszym kolorze? Ukraina, Syria, Birma, Sudan, Sudan Południowy, Demokratyczna Republika Konga. Jakie mogą być przyczyny opuszczania tych krajów?</a:t>
            </a:r>
            <a:endParaRPr>
              <a:solidFill>
                <a:schemeClr val="dk1"/>
              </a:solidFill>
              <a:latin typeface="Raleway Medium"/>
              <a:ea typeface="Raleway Medium"/>
              <a:cs typeface="Raleway Medium"/>
              <a:sym typeface="Raleway Medium"/>
            </a:endParaRPr>
          </a:p>
          <a:p>
            <a:pPr indent="0" lvl="0" marL="457200" rtl="0" algn="l">
              <a:lnSpc>
                <a:spcPct val="115000"/>
              </a:lnSpc>
              <a:spcBef>
                <a:spcPts val="0"/>
              </a:spcBef>
              <a:spcAft>
                <a:spcPts val="0"/>
              </a:spcAft>
              <a:buClr>
                <a:schemeClr val="dk1"/>
              </a:buClr>
              <a:buSzPts val="1100"/>
              <a:buFont typeface="Arial"/>
              <a:buNone/>
            </a:pPr>
            <a:r>
              <a:t/>
            </a:r>
            <a:endParaRPr>
              <a:solidFill>
                <a:schemeClr val="dk1"/>
              </a:solidFill>
              <a:latin typeface="Raleway Medium"/>
              <a:ea typeface="Raleway Medium"/>
              <a:cs typeface="Raleway Medium"/>
              <a:sym typeface="Raleway Medium"/>
            </a:endParaRPr>
          </a:p>
          <a:p>
            <a:pPr indent="0" lvl="0" marL="0" rtl="0" algn="l">
              <a:lnSpc>
                <a:spcPct val="115000"/>
              </a:lnSpc>
              <a:spcBef>
                <a:spcPts val="0"/>
              </a:spcBef>
              <a:spcAft>
                <a:spcPts val="0"/>
              </a:spcAft>
              <a:buClr>
                <a:schemeClr val="dk1"/>
              </a:buClr>
              <a:buSzPts val="1100"/>
              <a:buFont typeface="Arial"/>
              <a:buNone/>
            </a:pPr>
            <a:r>
              <a:rPr lang="pl-PL">
                <a:solidFill>
                  <a:schemeClr val="dk1"/>
                </a:solidFill>
              </a:rPr>
              <a:t>Do podziału Sudanu i Sudanu Południowego doszło poprzez referendum niepodległościowe w lipcu 2011 r. Przyczynami tego podziału była dyskryminacja mniejszości chrześcijańskiej, która zamieszkiwała południe. W 1956 r. Wielka Brytania uznała niepodległość Sudanu i był to koniec okresu separacji. Różnice jednak pogłębiały się i doprowadziło to do wojen domowych w latach 1955–1972 oraz 1983–2005. Konflikt zakończył się w 2005 r. podziałem władzy w ramach Tymczasowej Konstytucji. W 2013 r. wybuchła wojna domowa w Sudanie Południowym. Konflikt trwał do 2020 r. Skutkiem sytuacji politycznej są przymusowe przesiedlenia ludności, głód czy braki w opiece zdrowotnej. Podstawowe zasoby są wykorzystywane przez zamożne osoby, które wciąż chcą się bogacić. Dodatkowo w kraju tym szeroko rozwinięta jest korupcja.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pl-PL">
                <a:solidFill>
                  <a:schemeClr val="dk1"/>
                </a:solidFill>
              </a:rPr>
              <a:t>W Syrii na przełomie lat 2011 i 2012 r. rozpoczęła się wojna domowa. Na samym początku w różnych miastach trwały demonstracje antyrządowe. Protesty te były związane z wydarzeniami nazywanymi “arabską wiosną”. Następnie przerodziło się to w konflikt zbrojny pomiędzy siłami wspierającymi ówczesnego prezydenta, a opozycją …. Wojna o władzę przerodziła się w wojnę na tle religijnym. Jednak stan wyjątkowy i napięta sytuacja trwały w Syrii na długo przed eskalacją konfliktu (1963)</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pl-PL">
                <a:solidFill>
                  <a:schemeClr val="dk1"/>
                </a:solidFill>
              </a:rPr>
              <a:t>W Kongu konflikty trwają już od czasów przedkolonialnych. W roki 1491 Nzinga-a-Nkuwu przyjął chrześcijaństwo i działał razem z Portugalią. Następnie różne kraje </a:t>
            </a:r>
            <a:r>
              <a:rPr lang="pl-PL" u="sng">
                <a:solidFill>
                  <a:schemeClr val="hlink"/>
                </a:solidFill>
                <a:hlinkClick r:id="rId2"/>
              </a:rPr>
              <a:t>m.in</a:t>
            </a:r>
            <a:r>
              <a:rPr lang="pl-PL">
                <a:solidFill>
                  <a:schemeClr val="dk1"/>
                </a:solidFill>
              </a:rPr>
              <a:t>. Holendrzy, Belgowie, Brytyjczycy, Hiszpanie i Francuzi wykorzystywali ludność tych obszarów jako niewolników, prowadziło to do wyludnienia kraju. XVIII-XIX wiek i konflikty zbrojne przyczyniły się do rozpadu Konga. W wieku XIX Kongo było kolonią Belgijską i dopiero 30 czerwca 1960 r., ogłoszono niepodległość Konga. Wiek XX to walka o władzę i zamachy stanu. Sytuacje te doprowadziły do całkowitego załamania gospodarki, a większość zysków wpływało jedyne do ówczesnego prezydenta  Mobutu Sese-Seko. To również ten władca doprowadził do wojen z prawie wszystkimi sąsiadami. Działania te doprowadziły do I wojny afrykańskiej, a za rządów kolejnego prezydenta odbyła się II wojna afrykańska, w której do roku 2008 zginęło 5,4 mln osób.  Po zakończeniu wojny władzę przejął Joseph Kabila, który opóźnił wybory o dwa lata, doprowadził do zamieszek, a także zagłuszał opozycyjne rozgłośnie radiowe. 2018/2019 to pierwsze pokojowe przekazanie władzy.  Na czele rządu zasiadł Félix Tshisekedi.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SzPts val="1100"/>
              <a:buNone/>
            </a:pPr>
            <a:r>
              <a:rPr lang="pl-PL">
                <a:solidFill>
                  <a:schemeClr val="dk1"/>
                </a:solidFill>
              </a:rPr>
              <a:t>Na terenach Birmy początkowo toczył się konflikt pomiędzy grupami Birmańczyków i Arakańczyków. Pojawiały się wspólne mity dotyczące pochodzenia, a także cała ludność była buddyizowana, wzrastały nastroje antymuzułmańskie. Sytuacja zmieniła się w latach 1885-1948, czyli podczas brytyjskiej kolonizacji. Arakan został włączony do Bengalu i stał się częścią Indii Brytyjskich. W 1942 roku Birmę przejęli Japończycy, co skutkowało wyjazdem 400 000 Indusów. Wzrastały napięcia pomiędzy muzułmanami i buddystami. Prowadziło to do wzmożonej agresji, zabójstw i wzajemnych prześladowań.W  1944 roku Brytyjczycy ponownie przejęli Birmę, a 1948 stała się ona niepodległym państwem. Stworzono listę 135 rdzennych grup etnicznych, którzy mogą być oficjalnie obywatelami tego kraju. Na liście zabrakło grup wyznających islam. Osoby te, mimo różnic stworzyli wspólną narrację i nazwali się ludem Rohingya. W 1978 roku rozpoczęto Operację Naga Min, która terroryzowała muzułmanów. W efekcie Birmę musiało opuścić około 200 000 Rohingya. 1988 po rewolucji nazwa Birma została zastąpiona przez Mjanma. Prócz dyktatorskiej, represyjnej władzy i walk etnicznych w 2008 roku w Birmę uderzył cyklon Nargis. Jednak rządzący odrzucili pomoc humanitarną, a działalność NGO-sów była utrudniona.</a:t>
            </a:r>
            <a:endParaRPr>
              <a:latin typeface="Raleway Medium"/>
              <a:ea typeface="Raleway Medium"/>
              <a:cs typeface="Raleway Medium"/>
              <a:sym typeface="Raleway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g36cd629f37f_0_16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9" name="Google Shape;89;g36cd629f37f_0_16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Clr>
                <a:schemeClr val="dk1"/>
              </a:buClr>
              <a:buSzPts val="1100"/>
              <a:buFont typeface="Arial"/>
              <a:buNone/>
            </a:pPr>
            <a:r>
              <a:rPr lang="pl-PL">
                <a:solidFill>
                  <a:srgbClr val="3E4951"/>
                </a:solidFill>
                <a:latin typeface="Raleway Medium"/>
                <a:ea typeface="Raleway Medium"/>
                <a:cs typeface="Raleway Medium"/>
                <a:sym typeface="Raleway Medium"/>
              </a:rPr>
              <a:t>Po uważnym przyjrzeniu się mapie, przejdźcie do statystyk liczbowych. Pokaż uczniom ten slajd. Podkreśl, że większość krajów, do których trafiają uciekające nie są w Europie. Zastanówcie się wspólnie:</a:t>
            </a:r>
            <a:endParaRPr>
              <a:solidFill>
                <a:srgbClr val="3E4951"/>
              </a:solidFill>
              <a:latin typeface="Raleway Medium"/>
              <a:ea typeface="Raleway Medium"/>
              <a:cs typeface="Raleway Medium"/>
              <a:sym typeface="Raleway Medium"/>
            </a:endParaRPr>
          </a:p>
          <a:p>
            <a:pPr indent="0" lvl="0" marL="457200" rtl="0" algn="l">
              <a:lnSpc>
                <a:spcPct val="115000"/>
              </a:lnSpc>
              <a:spcBef>
                <a:spcPts val="0"/>
              </a:spcBef>
              <a:spcAft>
                <a:spcPts val="0"/>
              </a:spcAft>
              <a:buClr>
                <a:schemeClr val="dk1"/>
              </a:buClr>
              <a:buSzPts val="1100"/>
              <a:buFont typeface="Arial"/>
              <a:buNone/>
            </a:pPr>
            <a:r>
              <a:rPr lang="pl-PL">
                <a:solidFill>
                  <a:srgbClr val="3E4951"/>
                </a:solidFill>
                <a:latin typeface="Raleway Medium"/>
                <a:ea typeface="Raleway Medium"/>
                <a:cs typeface="Raleway Medium"/>
                <a:sym typeface="Raleway Medium"/>
              </a:rPr>
              <a:t>- </a:t>
            </a:r>
            <a:r>
              <a:rPr lang="pl-PL">
                <a:solidFill>
                  <a:schemeClr val="dk1"/>
                </a:solidFill>
                <a:latin typeface="Basier Square"/>
                <a:ea typeface="Basier Square"/>
                <a:cs typeface="Basier Square"/>
                <a:sym typeface="Basier Square"/>
              </a:rPr>
              <a:t>jakie czynniki mogą brać pod uwagę osoby, które decydują się na opuszczenie kraju? </a:t>
            </a:r>
            <a:endParaRPr>
              <a:solidFill>
                <a:schemeClr val="dk1"/>
              </a:solidFill>
              <a:latin typeface="Basier Square"/>
              <a:ea typeface="Basier Square"/>
              <a:cs typeface="Basier Square"/>
              <a:sym typeface="Basier Square"/>
            </a:endParaRPr>
          </a:p>
          <a:p>
            <a:pPr indent="0" lvl="0" marL="457200" rtl="0" algn="l">
              <a:lnSpc>
                <a:spcPct val="115000"/>
              </a:lnSpc>
              <a:spcBef>
                <a:spcPts val="0"/>
              </a:spcBef>
              <a:spcAft>
                <a:spcPts val="0"/>
              </a:spcAft>
              <a:buClr>
                <a:schemeClr val="dk1"/>
              </a:buClr>
              <a:buSzPts val="1100"/>
              <a:buFont typeface="Arial"/>
              <a:buNone/>
            </a:pPr>
            <a:r>
              <a:rPr lang="pl-PL">
                <a:solidFill>
                  <a:schemeClr val="dk1"/>
                </a:solidFill>
                <a:latin typeface="Basier Square"/>
                <a:ea typeface="Basier Square"/>
                <a:cs typeface="Basier Square"/>
                <a:sym typeface="Basier Square"/>
              </a:rPr>
              <a:t>- z jakimi trudnościami mógł się spotkać?</a:t>
            </a:r>
            <a:endParaRPr>
              <a:solidFill>
                <a:schemeClr val="dk1"/>
              </a:solidFill>
              <a:latin typeface="Basier Square"/>
              <a:ea typeface="Basier Square"/>
              <a:cs typeface="Basier Square"/>
              <a:sym typeface="Basier Square"/>
            </a:endParaRPr>
          </a:p>
          <a:p>
            <a:pPr indent="0" lvl="0" marL="457200" rtl="0" algn="l">
              <a:lnSpc>
                <a:spcPct val="115000"/>
              </a:lnSpc>
              <a:spcBef>
                <a:spcPts val="0"/>
              </a:spcBef>
              <a:spcAft>
                <a:spcPts val="0"/>
              </a:spcAft>
              <a:buClr>
                <a:schemeClr val="dk1"/>
              </a:buClr>
              <a:buSzPts val="1100"/>
              <a:buFont typeface="Arial"/>
              <a:buNone/>
            </a:pPr>
            <a:r>
              <a:t/>
            </a:r>
            <a:endParaRPr>
              <a:solidFill>
                <a:srgbClr val="3E4951"/>
              </a:solidFill>
              <a:latin typeface="Raleway Medium"/>
              <a:ea typeface="Raleway Medium"/>
              <a:cs typeface="Raleway Medium"/>
              <a:sym typeface="Raleway Medium"/>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g36cd629f37f_0_20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6" name="Google Shape;96;g36cd629f37f_0_20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457200" rtl="0" algn="l">
              <a:spcBef>
                <a:spcPts val="0"/>
              </a:spcBef>
              <a:spcAft>
                <a:spcPts val="0"/>
              </a:spcAft>
              <a:buNone/>
            </a:pPr>
            <a:r>
              <a:rPr lang="pl-PL">
                <a:solidFill>
                  <a:schemeClr val="dk1"/>
                </a:solidFill>
                <a:latin typeface="Raleway Medium"/>
                <a:ea typeface="Raleway Medium"/>
                <a:cs typeface="Raleway Medium"/>
                <a:sym typeface="Raleway Medium"/>
              </a:rPr>
              <a:t>Po rozmowie na temat sytuacji różnych osób przedstaw dane UNHCR-u dotyczące przymusowych przesiedleń. </a:t>
            </a:r>
            <a:endParaRPr>
              <a:latin typeface="Raleway Medium"/>
              <a:ea typeface="Raleway Medium"/>
              <a:cs typeface="Raleway Medium"/>
              <a:sym typeface="Raleway Medium"/>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2" name="Google Shape;102;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Clr>
                <a:schemeClr val="dk1"/>
              </a:buClr>
              <a:buSzPts val="1100"/>
              <a:buFont typeface="Arial"/>
              <a:buNone/>
            </a:pPr>
            <a:r>
              <a:rPr lang="pl-PL">
                <a:solidFill>
                  <a:schemeClr val="dk1"/>
                </a:solidFill>
                <a:latin typeface="Raleway Medium"/>
                <a:ea typeface="Raleway Medium"/>
                <a:cs typeface="Raleway Medium"/>
                <a:sym typeface="Raleway Medium"/>
              </a:rPr>
              <a:t>Na tym slajdzie prezentacji znajdziesz definicję słowa “uchodźca” . Pochodzi ona z Konwencji Genewskiej. Autorem definicji Konwencji genewskiej są państwa skupione w Organizacji Narodów Zjednoczonych (ONZ). Konwencja zawierająca definicję została podpisana w Genewie w 1951 roku, Polska ratyfikowała konwencję w 1991 roku. Poinformuj uczniów, że jest to jedna z form ochrony międzynarodowej, której dotyczą konkretne regulacje prawne. Podkreśl, że niezależnie od sytuacji prawnej i używanej nomenklatury zjawisko przymusowej migracji jest zjawiskiem znacznie szerszym i dotyczy ludzi na całym świecie. </a:t>
            </a:r>
            <a:endParaRPr>
              <a:latin typeface="Raleway Medium"/>
              <a:ea typeface="Raleway Medium"/>
              <a:cs typeface="Raleway Medium"/>
              <a:sym typeface="Raleway Medium"/>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g36cd629f37f_0_1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 name="Google Shape;108;g36cd629f37f_0_1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pl-PL">
                <a:solidFill>
                  <a:schemeClr val="dk1"/>
                </a:solidFill>
              </a:rPr>
              <a:t>Na tym slajdzie znajdziesz krótkie statystyczne informacje dotyczące tego, jak sytuacja migracyjna wyglądała na przełomie XIX i XX wieku. Zapytaj uczniów, czy przychodzą im do głowy inne sytuacje na przestrzeni dziejów, gdy to głównie osoby z Europy migrowały na inne kontynenty. Podaj przykłady dotyczące kolonizacji, wspomnij o sytuacji podczas II wojny światowej. Powiedz, że również Polska ma bogatą historię migracji.</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16"/>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atin typeface="Raleway Medium"/>
                <a:ea typeface="Raleway Medium"/>
                <a:cs typeface="Raleway Medium"/>
                <a:sym typeface="Raleway Medium"/>
              </a:defRPr>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1" name="Google Shape;11;p16"/>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atin typeface="Raleway Medium"/>
                <a:ea typeface="Raleway Medium"/>
                <a:cs typeface="Raleway Medium"/>
                <a:sym typeface="Raleway Medium"/>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1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3" name="Shape 43"/>
        <p:cNvGrpSpPr/>
        <p:nvPr/>
      </p:nvGrpSpPr>
      <p:grpSpPr>
        <a:xfrm>
          <a:off x="0" y="0"/>
          <a:ext cx="0" cy="0"/>
          <a:chOff x="0" y="0"/>
          <a:chExt cx="0" cy="0"/>
        </a:xfrm>
      </p:grpSpPr>
      <p:sp>
        <p:nvSpPr>
          <p:cNvPr id="44" name="Google Shape;44;p24"/>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atin typeface="Raleway Medium"/>
                <a:ea typeface="Raleway Medium"/>
                <a:cs typeface="Raleway Medium"/>
                <a:sym typeface="Raleway Medium"/>
              </a:defRPr>
            </a:lvl1pPr>
          </a:lstStyle>
          <a:p/>
        </p:txBody>
      </p:sp>
      <p:sp>
        <p:nvSpPr>
          <p:cNvPr id="45" name="Google Shape;45;p2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6" name="Shape 46"/>
        <p:cNvGrpSpPr/>
        <p:nvPr/>
      </p:nvGrpSpPr>
      <p:grpSpPr>
        <a:xfrm>
          <a:off x="0" y="0"/>
          <a:ext cx="0" cy="0"/>
          <a:chOff x="0" y="0"/>
          <a:chExt cx="0" cy="0"/>
        </a:xfrm>
      </p:grpSpPr>
      <p:sp>
        <p:nvSpPr>
          <p:cNvPr id="47" name="Google Shape;47;p25"/>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atin typeface="Raleway Medium"/>
                <a:ea typeface="Raleway Medium"/>
                <a:cs typeface="Raleway Medium"/>
                <a:sym typeface="Raleway Medium"/>
              </a:defRPr>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8" name="Google Shape;48;p25"/>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atin typeface="Raleway Medium"/>
                <a:ea typeface="Raleway Medium"/>
                <a:cs typeface="Raleway Medium"/>
                <a:sym typeface="Raleway Medium"/>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49" name="Google Shape;49;p2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3" name="Shape 13"/>
        <p:cNvGrpSpPr/>
        <p:nvPr/>
      </p:nvGrpSpPr>
      <p:grpSpPr>
        <a:xfrm>
          <a:off x="0" y="0"/>
          <a:ext cx="0" cy="0"/>
          <a:chOff x="0" y="0"/>
          <a:chExt cx="0" cy="0"/>
        </a:xfrm>
      </p:grpSpPr>
      <p:sp>
        <p:nvSpPr>
          <p:cNvPr id="14" name="Google Shape;14;p1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atin typeface="Raleway Medium"/>
                <a:ea typeface="Raleway Medium"/>
                <a:cs typeface="Raleway Medium"/>
                <a:sym typeface="Raleway Medium"/>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5" name="Google Shape;15;p17"/>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atin typeface="Raleway Medium"/>
                <a:ea typeface="Raleway Medium"/>
                <a:cs typeface="Raleway Medium"/>
                <a:sym typeface="Raleway Medium"/>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6" name="Google Shape;16;p1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7" name="Shape 17"/>
        <p:cNvGrpSpPr/>
        <p:nvPr/>
      </p:nvGrpSpPr>
      <p:grpSpPr>
        <a:xfrm>
          <a:off x="0" y="0"/>
          <a:ext cx="0" cy="0"/>
          <a:chOff x="0" y="0"/>
          <a:chExt cx="0" cy="0"/>
        </a:xfrm>
      </p:grpSpPr>
      <p:sp>
        <p:nvSpPr>
          <p:cNvPr id="18" name="Google Shape;18;p2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9" name="Shape 19"/>
        <p:cNvGrpSpPr/>
        <p:nvPr/>
      </p:nvGrpSpPr>
      <p:grpSpPr>
        <a:xfrm>
          <a:off x="0" y="0"/>
          <a:ext cx="0" cy="0"/>
          <a:chOff x="0" y="0"/>
          <a:chExt cx="0" cy="0"/>
        </a:xfrm>
      </p:grpSpPr>
      <p:sp>
        <p:nvSpPr>
          <p:cNvPr id="20" name="Google Shape;20;p18"/>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atin typeface="Raleway Medium"/>
                <a:ea typeface="Raleway Medium"/>
                <a:cs typeface="Raleway Medium"/>
                <a:sym typeface="Raleway Medium"/>
              </a:defRPr>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21" name="Google Shape;21;p1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2" name="Shape 22"/>
        <p:cNvGrpSpPr/>
        <p:nvPr/>
      </p:nvGrpSpPr>
      <p:grpSpPr>
        <a:xfrm>
          <a:off x="0" y="0"/>
          <a:ext cx="0" cy="0"/>
          <a:chOff x="0" y="0"/>
          <a:chExt cx="0" cy="0"/>
        </a:xfrm>
      </p:grpSpPr>
      <p:sp>
        <p:nvSpPr>
          <p:cNvPr id="23" name="Google Shape;23;p19"/>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atin typeface="Raleway Medium"/>
                <a:ea typeface="Raleway Medium"/>
                <a:cs typeface="Raleway Medium"/>
                <a:sym typeface="Raleway Medium"/>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4" name="Google Shape;24;p19"/>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atin typeface="Raleway Medium"/>
                <a:ea typeface="Raleway Medium"/>
                <a:cs typeface="Raleway Medium"/>
                <a:sym typeface="Raleway Medium"/>
              </a:defRPr>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5" name="Google Shape;25;p19"/>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atin typeface="Raleway Medium"/>
                <a:ea typeface="Raleway Medium"/>
                <a:cs typeface="Raleway Medium"/>
                <a:sym typeface="Raleway Medium"/>
              </a:defRPr>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6" name="Google Shape;26;p1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7" name="Shape 27"/>
        <p:cNvGrpSpPr/>
        <p:nvPr/>
      </p:nvGrpSpPr>
      <p:grpSpPr>
        <a:xfrm>
          <a:off x="0" y="0"/>
          <a:ext cx="0" cy="0"/>
          <a:chOff x="0" y="0"/>
          <a:chExt cx="0" cy="0"/>
        </a:xfrm>
      </p:grpSpPr>
      <p:sp>
        <p:nvSpPr>
          <p:cNvPr id="28" name="Google Shape;28;p2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atin typeface="Raleway Medium"/>
                <a:ea typeface="Raleway Medium"/>
                <a:cs typeface="Raleway Medium"/>
                <a:sym typeface="Raleway Medium"/>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9" name="Google Shape;29;p2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0" name="Shape 30"/>
        <p:cNvGrpSpPr/>
        <p:nvPr/>
      </p:nvGrpSpPr>
      <p:grpSpPr>
        <a:xfrm>
          <a:off x="0" y="0"/>
          <a:ext cx="0" cy="0"/>
          <a:chOff x="0" y="0"/>
          <a:chExt cx="0" cy="0"/>
        </a:xfrm>
      </p:grpSpPr>
      <p:sp>
        <p:nvSpPr>
          <p:cNvPr id="31" name="Google Shape;31;p21"/>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atin typeface="Raleway Medium"/>
                <a:ea typeface="Raleway Medium"/>
                <a:cs typeface="Raleway Medium"/>
                <a:sym typeface="Raleway Medium"/>
              </a:defRPr>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2" name="Google Shape;32;p21"/>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atin typeface="Raleway Medium"/>
                <a:ea typeface="Raleway Medium"/>
                <a:cs typeface="Raleway Medium"/>
                <a:sym typeface="Raleway Medium"/>
              </a:defRPr>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3" name="Google Shape;33;p2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4" name="Shape 34"/>
        <p:cNvGrpSpPr/>
        <p:nvPr/>
      </p:nvGrpSpPr>
      <p:grpSpPr>
        <a:xfrm>
          <a:off x="0" y="0"/>
          <a:ext cx="0" cy="0"/>
          <a:chOff x="0" y="0"/>
          <a:chExt cx="0" cy="0"/>
        </a:xfrm>
      </p:grpSpPr>
      <p:sp>
        <p:nvSpPr>
          <p:cNvPr id="35" name="Google Shape;35;p22"/>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atin typeface="Raleway Medium"/>
                <a:ea typeface="Raleway Medium"/>
                <a:cs typeface="Raleway Medium"/>
                <a:sym typeface="Raleway Medium"/>
              </a:defRPr>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36" name="Google Shape;36;p2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7" name="Shape 37"/>
        <p:cNvGrpSpPr/>
        <p:nvPr/>
      </p:nvGrpSpPr>
      <p:grpSpPr>
        <a:xfrm>
          <a:off x="0" y="0"/>
          <a:ext cx="0" cy="0"/>
          <a:chOff x="0" y="0"/>
          <a:chExt cx="0" cy="0"/>
        </a:xfrm>
      </p:grpSpPr>
      <p:sp>
        <p:nvSpPr>
          <p:cNvPr id="38" name="Google Shape;38;p23"/>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aleway Medium"/>
              <a:ea typeface="Raleway Medium"/>
              <a:cs typeface="Raleway Medium"/>
              <a:sym typeface="Raleway Medium"/>
            </a:endParaRPr>
          </a:p>
        </p:txBody>
      </p:sp>
      <p:sp>
        <p:nvSpPr>
          <p:cNvPr id="39" name="Google Shape;39;p23"/>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atin typeface="Raleway Medium"/>
                <a:ea typeface="Raleway Medium"/>
                <a:cs typeface="Raleway Medium"/>
                <a:sym typeface="Raleway Medium"/>
              </a:defRPr>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40" name="Google Shape;40;p23"/>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atin typeface="Raleway Medium"/>
                <a:ea typeface="Raleway Medium"/>
                <a:cs typeface="Raleway Medium"/>
                <a:sym typeface="Raleway Medium"/>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1" name="Google Shape;41;p23"/>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atin typeface="Raleway Medium"/>
                <a:ea typeface="Raleway Medium"/>
                <a:cs typeface="Raleway Medium"/>
                <a:sym typeface="Raleway Medium"/>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42" name="Google Shape;42;p2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theme" Target="../theme/theme1.xml"/><Relationship Id="rId12" Type="http://schemas.openxmlformats.org/officeDocument/2006/relationships/slideLayout" Target="../slideLayouts/slideLayout11.xml"/><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blipFill>
          <a:blip r:embed="rId1">
            <a:alphaModFix/>
          </a:blip>
          <a:stretch>
            <a:fillRect/>
          </a:stretch>
        </a:blipFill>
      </p:bgPr>
    </p:bg>
    <p:spTree>
      <p:nvGrpSpPr>
        <p:cNvPr id="5" name="Shape 5"/>
        <p:cNvGrpSpPr/>
        <p:nvPr/>
      </p:nvGrpSpPr>
      <p:grpSpPr>
        <a:xfrm>
          <a:off x="0" y="0"/>
          <a:ext cx="0" cy="0"/>
          <a:chOff x="0" y="0"/>
          <a:chExt cx="0" cy="0"/>
        </a:xfrm>
      </p:grpSpPr>
      <p:sp>
        <p:nvSpPr>
          <p:cNvPr id="6" name="Google Shape;6;p1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15"/>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1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9pPr>
          </a:lstStyle>
          <a:p>
            <a:pPr indent="0" lvl="0" marL="0" rtl="0" algn="r">
              <a:spcBef>
                <a:spcPts val="0"/>
              </a:spcBef>
              <a:spcAft>
                <a:spcPts val="0"/>
              </a:spcAft>
              <a:buNone/>
            </a:pPr>
            <a:fld id="{00000000-1234-1234-1234-123412341234}" type="slidenum">
              <a:rPr lang="pl-PL"/>
              <a:t>‹#›</a:t>
            </a:fld>
            <a:endParaRPr/>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6.jpg"/><Relationship Id="rId5" Type="http://schemas.openxmlformats.org/officeDocument/2006/relationships/image" Target="../media/image13.png"/><Relationship Id="rId6" Type="http://schemas.openxmlformats.org/officeDocument/2006/relationships/image" Target="../media/image5.png"/><Relationship Id="rId7" Type="http://schemas.openxmlformats.org/officeDocument/2006/relationships/hyperlink" Target="https://ua.kik.waw.pl/kampania/"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7.jpg"/><Relationship Id="rId4" Type="http://schemas.openxmlformats.org/officeDocument/2006/relationships/image" Target="../media/image11.jpg"/><Relationship Id="rId5" Type="http://schemas.openxmlformats.org/officeDocument/2006/relationships/image" Target="../media/image8.jpg"/><Relationship Id="rId6" Type="http://schemas.openxmlformats.org/officeDocument/2006/relationships/image" Target="../media/image9.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hyperlink" Target="https://www.unhcr.org/refugee-statistics" TargetMode="External"/><Relationship Id="rId4" Type="http://schemas.openxmlformats.org/officeDocument/2006/relationships/hyperlink" Target="https://uchodzcy.info/"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53" name="Shape 53"/>
        <p:cNvGrpSpPr/>
        <p:nvPr/>
      </p:nvGrpSpPr>
      <p:grpSpPr>
        <a:xfrm>
          <a:off x="0" y="0"/>
          <a:ext cx="0" cy="0"/>
          <a:chOff x="0" y="0"/>
          <a:chExt cx="0" cy="0"/>
        </a:xfrm>
      </p:grpSpPr>
      <p:sp>
        <p:nvSpPr>
          <p:cNvPr id="54" name="Google Shape;54;p1"/>
          <p:cNvSpPr txBox="1"/>
          <p:nvPr>
            <p:ph type="ctrTitle"/>
          </p:nvPr>
        </p:nvSpPr>
        <p:spPr>
          <a:xfrm>
            <a:off x="5331700" y="889450"/>
            <a:ext cx="3664200" cy="21093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5200"/>
              <a:buNone/>
            </a:pPr>
            <a:r>
              <a:rPr b="1" lang="pl-PL" sz="2688">
                <a:solidFill>
                  <a:schemeClr val="accent1"/>
                </a:solidFill>
                <a:highlight>
                  <a:srgbClr val="FFFFFF"/>
                </a:highlight>
                <a:latin typeface="Raleway"/>
                <a:ea typeface="Raleway"/>
                <a:cs typeface="Raleway"/>
                <a:sym typeface="Raleway"/>
              </a:rPr>
              <a:t>SKALA, PRZYCZYNY</a:t>
            </a:r>
            <a:endParaRPr b="1" sz="2688">
              <a:solidFill>
                <a:schemeClr val="accent1"/>
              </a:solidFill>
              <a:highlight>
                <a:srgbClr val="FFFFFF"/>
              </a:highlight>
              <a:latin typeface="Raleway"/>
              <a:ea typeface="Raleway"/>
              <a:cs typeface="Raleway"/>
              <a:sym typeface="Raleway"/>
            </a:endParaRPr>
          </a:p>
          <a:p>
            <a:pPr indent="0" lvl="0" marL="0" rtl="0" algn="ctr">
              <a:lnSpc>
                <a:spcPct val="100000"/>
              </a:lnSpc>
              <a:spcBef>
                <a:spcPts val="0"/>
              </a:spcBef>
              <a:spcAft>
                <a:spcPts val="0"/>
              </a:spcAft>
              <a:buSzPts val="5200"/>
              <a:buNone/>
            </a:pPr>
            <a:r>
              <a:rPr b="1" lang="pl-PL" sz="2688">
                <a:solidFill>
                  <a:schemeClr val="accent1"/>
                </a:solidFill>
                <a:highlight>
                  <a:srgbClr val="FFFFFF"/>
                </a:highlight>
                <a:latin typeface="Raleway"/>
                <a:ea typeface="Raleway"/>
                <a:cs typeface="Raleway"/>
                <a:sym typeface="Raleway"/>
              </a:rPr>
              <a:t>I KIERUNKI MIGRACJI</a:t>
            </a:r>
            <a:r>
              <a:rPr b="1" lang="pl-PL" sz="2500">
                <a:solidFill>
                  <a:schemeClr val="accent1"/>
                </a:solidFill>
                <a:highlight>
                  <a:srgbClr val="FFFFFF"/>
                </a:highlight>
                <a:latin typeface="Raleway"/>
                <a:ea typeface="Raleway"/>
                <a:cs typeface="Raleway"/>
                <a:sym typeface="Raleway"/>
              </a:rPr>
              <a:t> </a:t>
            </a:r>
            <a:r>
              <a:rPr lang="pl-PL" sz="2600">
                <a:solidFill>
                  <a:schemeClr val="accent1"/>
                </a:solidFill>
                <a:highlight>
                  <a:srgbClr val="FFFFFF"/>
                </a:highlight>
                <a:latin typeface="Raleway"/>
                <a:ea typeface="Raleway"/>
                <a:cs typeface="Raleway"/>
                <a:sym typeface="Raleway"/>
              </a:rPr>
              <a:t>(wersja 45 minut)</a:t>
            </a:r>
            <a:endParaRPr>
              <a:solidFill>
                <a:schemeClr val="accent1"/>
              </a:solidFill>
            </a:endParaRPr>
          </a:p>
        </p:txBody>
      </p:sp>
      <p:pic>
        <p:nvPicPr>
          <p:cNvPr descr="Obraz zawierający ubrania, osoba, obuwie, dżinsy&#10;&#10;Zawartość wygenerowana przez AI może być niepoprawna." id="55" name="Google Shape;55;p1"/>
          <p:cNvPicPr preferRelativeResize="0"/>
          <p:nvPr/>
        </p:nvPicPr>
        <p:blipFill rotWithShape="1">
          <a:blip r:embed="rId4">
            <a:alphaModFix/>
          </a:blip>
          <a:srcRect b="0" l="0" r="0" t="0"/>
          <a:stretch/>
        </p:blipFill>
        <p:spPr>
          <a:xfrm>
            <a:off x="0" y="889461"/>
            <a:ext cx="5331692" cy="3525550"/>
          </a:xfrm>
          <a:prstGeom prst="rect">
            <a:avLst/>
          </a:prstGeom>
          <a:noFill/>
          <a:ln>
            <a:noFill/>
          </a:ln>
        </p:spPr>
      </p:pic>
      <p:pic>
        <p:nvPicPr>
          <p:cNvPr descr="Obraz zawierający tekst, Czcionka, Grafika, krąg&#10;&#10;Zawartość wygenerowana przez AI może być niepoprawna." id="56" name="Google Shape;56;p1"/>
          <p:cNvPicPr preferRelativeResize="0"/>
          <p:nvPr/>
        </p:nvPicPr>
        <p:blipFill rotWithShape="1">
          <a:blip r:embed="rId5">
            <a:alphaModFix/>
          </a:blip>
          <a:srcRect b="0" l="0" r="0" t="0"/>
          <a:stretch/>
        </p:blipFill>
        <p:spPr>
          <a:xfrm rot="-7652614">
            <a:off x="4007951" y="2433535"/>
            <a:ext cx="1176610" cy="1177377"/>
          </a:xfrm>
          <a:prstGeom prst="rtTriangle">
            <a:avLst/>
          </a:prstGeom>
          <a:noFill/>
          <a:ln>
            <a:noFill/>
          </a:ln>
        </p:spPr>
      </p:pic>
      <p:pic>
        <p:nvPicPr>
          <p:cNvPr descr="Obraz zawierający tekst, Czcionka, Grafika, krąg&#10;&#10;Zawartość wygenerowana przez AI może być niepoprawna." id="57" name="Google Shape;57;p1"/>
          <p:cNvPicPr preferRelativeResize="0"/>
          <p:nvPr/>
        </p:nvPicPr>
        <p:blipFill rotWithShape="1">
          <a:blip r:embed="rId5">
            <a:alphaModFix/>
          </a:blip>
          <a:srcRect b="0" l="0" r="0" t="42374"/>
          <a:stretch/>
        </p:blipFill>
        <p:spPr>
          <a:xfrm>
            <a:off x="1374349" y="889461"/>
            <a:ext cx="1352712" cy="780013"/>
          </a:xfrm>
          <a:prstGeom prst="rect">
            <a:avLst/>
          </a:prstGeom>
          <a:noFill/>
          <a:ln>
            <a:noFill/>
          </a:ln>
        </p:spPr>
      </p:pic>
      <p:pic>
        <p:nvPicPr>
          <p:cNvPr descr="Obraz zawierający Czcionka, krąg, Grafika, logo&#10;&#10;Zawartość wygenerowana przez AI może być niepoprawna." id="58" name="Google Shape;58;p1"/>
          <p:cNvPicPr preferRelativeResize="0"/>
          <p:nvPr/>
        </p:nvPicPr>
        <p:blipFill rotWithShape="1">
          <a:blip r:embed="rId6">
            <a:alphaModFix/>
          </a:blip>
          <a:srcRect b="57625" l="0" r="0" t="0"/>
          <a:stretch/>
        </p:blipFill>
        <p:spPr>
          <a:xfrm>
            <a:off x="1374349" y="315881"/>
            <a:ext cx="1352712" cy="573580"/>
          </a:xfrm>
          <a:prstGeom prst="rect">
            <a:avLst/>
          </a:prstGeom>
          <a:noFill/>
          <a:ln>
            <a:noFill/>
          </a:ln>
        </p:spPr>
      </p:pic>
      <p:sp>
        <p:nvSpPr>
          <p:cNvPr id="59" name="Google Shape;59;p1"/>
          <p:cNvSpPr txBox="1"/>
          <p:nvPr/>
        </p:nvSpPr>
        <p:spPr>
          <a:xfrm>
            <a:off x="7682400" y="4618850"/>
            <a:ext cx="1378500" cy="46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pl-PL" sz="600">
                <a:solidFill>
                  <a:srgbClr val="0E2841"/>
                </a:solidFill>
              </a:rPr>
              <a:t>© Copyright 2025 Ukraińska Akcja. </a:t>
            </a:r>
            <a:r>
              <a:rPr lang="pl-PL" sz="600" u="sng">
                <a:solidFill>
                  <a:srgbClr val="41A8F5"/>
                </a:solidFill>
                <a:hlinkClick r:id="rId7">
                  <a:extLst>
                    <a:ext uri="{A12FA001-AC4F-418D-AE19-62706E023703}">
                      <ahyp:hlinkClr val="tx"/>
                    </a:ext>
                  </a:extLst>
                </a:hlinkClick>
              </a:rPr>
              <a:t>https://ua.kik.waw.pl/kampania/</a:t>
            </a:r>
            <a:endParaRPr sz="600">
              <a:solidFill>
                <a:srgbClr val="0E2841"/>
              </a:solidFill>
            </a:endParaRPr>
          </a:p>
          <a:p>
            <a:pPr indent="0" lvl="0" marL="0" rtl="0" algn="l">
              <a:spcBef>
                <a:spcPts val="0"/>
              </a:spcBef>
              <a:spcAft>
                <a:spcPts val="0"/>
              </a:spcAft>
              <a:buNone/>
            </a:pPr>
            <a:r>
              <a:rPr lang="pl-PL" sz="600">
                <a:solidFill>
                  <a:srgbClr val="0E2841"/>
                </a:solidFill>
              </a:rPr>
              <a:t>Wszelkie prawa zastrzeżone</a:t>
            </a:r>
            <a:endParaRPr sz="600">
              <a:solidFill>
                <a:srgbClr val="0E284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g36cd629f37f_0_4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pl-PL">
                <a:solidFill>
                  <a:schemeClr val="accent1"/>
                </a:solidFill>
              </a:rPr>
              <a:t>Polskie migracje na przestrzeni lat</a:t>
            </a:r>
            <a:endParaRPr>
              <a:solidFill>
                <a:schemeClr val="accent1"/>
              </a:solidFill>
            </a:endParaRPr>
          </a:p>
        </p:txBody>
      </p:sp>
      <p:sp>
        <p:nvSpPr>
          <p:cNvPr id="117" name="Google Shape;117;g36cd629f37f_0_48"/>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30200" lvl="0" marL="457200" rtl="0" algn="l">
              <a:spcBef>
                <a:spcPts val="0"/>
              </a:spcBef>
              <a:spcAft>
                <a:spcPts val="0"/>
              </a:spcAft>
              <a:buSzPts val="1600"/>
              <a:buChar char="-"/>
            </a:pPr>
            <a:r>
              <a:rPr lang="pl-PL" sz="1600"/>
              <a:t>Wielka Emigracja</a:t>
            </a:r>
            <a:endParaRPr sz="1600"/>
          </a:p>
          <a:p>
            <a:pPr indent="-330200" lvl="0" marL="457200" rtl="0" algn="l">
              <a:spcBef>
                <a:spcPts val="0"/>
              </a:spcBef>
              <a:spcAft>
                <a:spcPts val="0"/>
              </a:spcAft>
              <a:buSzPts val="1600"/>
              <a:buChar char="-"/>
            </a:pPr>
            <a:r>
              <a:rPr lang="pl-PL" sz="1600"/>
              <a:t>migracje robotników do USA, Kanady i Brazylii podczas zaborów</a:t>
            </a:r>
            <a:endParaRPr sz="1600"/>
          </a:p>
          <a:p>
            <a:pPr indent="-330200" lvl="0" marL="457200" rtl="0" algn="l">
              <a:spcBef>
                <a:spcPts val="0"/>
              </a:spcBef>
              <a:spcAft>
                <a:spcPts val="0"/>
              </a:spcAft>
              <a:buSzPts val="1600"/>
              <a:buChar char="-"/>
            </a:pPr>
            <a:r>
              <a:rPr lang="pl-PL" sz="1600"/>
              <a:t>emigracje wojenne</a:t>
            </a:r>
            <a:endParaRPr sz="1600"/>
          </a:p>
          <a:p>
            <a:pPr indent="-330200" lvl="0" marL="457200" rtl="0" algn="l">
              <a:spcBef>
                <a:spcPts val="0"/>
              </a:spcBef>
              <a:spcAft>
                <a:spcPts val="0"/>
              </a:spcAft>
              <a:buSzPts val="1600"/>
              <a:buChar char="-"/>
            </a:pPr>
            <a:r>
              <a:rPr lang="pl-PL" sz="1600"/>
              <a:t>stan wojenny</a:t>
            </a:r>
            <a:endParaRPr sz="1600"/>
          </a:p>
          <a:p>
            <a:pPr indent="-330200" lvl="0" marL="457200" rtl="0" algn="l">
              <a:spcBef>
                <a:spcPts val="0"/>
              </a:spcBef>
              <a:spcAft>
                <a:spcPts val="0"/>
              </a:spcAft>
              <a:buSzPts val="1600"/>
              <a:buChar char="-"/>
            </a:pPr>
            <a:r>
              <a:rPr lang="pl-PL" sz="1600"/>
              <a:t>migracje sezonowe</a:t>
            </a:r>
            <a:endParaRPr sz="16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sp>
        <p:nvSpPr>
          <p:cNvPr id="122" name="Google Shape;122;g36cd629f37f_0_257"/>
          <p:cNvSpPr txBox="1"/>
          <p:nvPr>
            <p:ph type="title"/>
          </p:nvPr>
        </p:nvSpPr>
        <p:spPr>
          <a:xfrm>
            <a:off x="311700" y="3408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PL">
                <a:solidFill>
                  <a:schemeClr val="accent1"/>
                </a:solidFill>
              </a:rPr>
              <a:t>Emigracja wojenna</a:t>
            </a:r>
            <a:endParaRPr b="1">
              <a:solidFill>
                <a:schemeClr val="accent1"/>
              </a:solidFill>
            </a:endParaRPr>
          </a:p>
        </p:txBody>
      </p:sp>
      <p:sp>
        <p:nvSpPr>
          <p:cNvPr id="123" name="Google Shape;123;g36cd629f37f_0_257"/>
          <p:cNvSpPr txBox="1"/>
          <p:nvPr>
            <p:ph idx="1" type="body"/>
          </p:nvPr>
        </p:nvSpPr>
        <p:spPr>
          <a:xfrm>
            <a:off x="4813258" y="4412125"/>
            <a:ext cx="2481900" cy="572700"/>
          </a:xfrm>
          <a:prstGeom prst="rect">
            <a:avLst/>
          </a:prstGeom>
          <a:noFill/>
          <a:ln>
            <a:noFill/>
          </a:ln>
        </p:spPr>
        <p:txBody>
          <a:bodyPr anchorCtr="0" anchor="t" bIns="91425" lIns="91425" spcFirstLastPara="1" rIns="91425" wrap="square" tIns="91425">
            <a:normAutofit fontScale="77500" lnSpcReduction="20000"/>
          </a:bodyPr>
          <a:lstStyle/>
          <a:p>
            <a:pPr indent="0" lvl="0" marL="457200" rtl="0" algn="r">
              <a:lnSpc>
                <a:spcPct val="115000"/>
              </a:lnSpc>
              <a:spcBef>
                <a:spcPts val="0"/>
              </a:spcBef>
              <a:spcAft>
                <a:spcPts val="0"/>
              </a:spcAft>
              <a:buClr>
                <a:schemeClr val="dk1"/>
              </a:buClr>
              <a:buSzPct val="40727"/>
              <a:buFont typeface="Arial"/>
              <a:buNone/>
            </a:pPr>
            <a:r>
              <a:rPr lang="pl-PL" sz="1100">
                <a:solidFill>
                  <a:schemeClr val="dk1"/>
                </a:solidFill>
              </a:rPr>
              <a:t>Orliński Museum </a:t>
            </a:r>
            <a:endParaRPr sz="1100">
              <a:solidFill>
                <a:schemeClr val="dk1"/>
              </a:solidFill>
            </a:endParaRPr>
          </a:p>
          <a:p>
            <a:pPr indent="0" lvl="0" marL="457200" rtl="0" algn="r">
              <a:lnSpc>
                <a:spcPct val="115000"/>
              </a:lnSpc>
              <a:spcBef>
                <a:spcPts val="0"/>
              </a:spcBef>
              <a:spcAft>
                <a:spcPts val="0"/>
              </a:spcAft>
              <a:buClr>
                <a:schemeClr val="dk1"/>
              </a:buClr>
              <a:buSzPct val="40727"/>
              <a:buFont typeface="Arial"/>
              <a:buNone/>
            </a:pPr>
            <a:r>
              <a:rPr lang="pl-PL" sz="1100">
                <a:solidFill>
                  <a:schemeClr val="dk1"/>
                </a:solidFill>
              </a:rPr>
              <a:t>w Toronto</a:t>
            </a:r>
            <a:endParaRPr/>
          </a:p>
          <a:p>
            <a:pPr indent="0" lvl="0" marL="457200" rtl="0" algn="r">
              <a:lnSpc>
                <a:spcPct val="115000"/>
              </a:lnSpc>
              <a:spcBef>
                <a:spcPts val="0"/>
              </a:spcBef>
              <a:spcAft>
                <a:spcPts val="0"/>
              </a:spcAft>
              <a:buClr>
                <a:schemeClr val="dk1"/>
              </a:buClr>
              <a:buSzPct val="40750"/>
              <a:buFont typeface="Arial"/>
              <a:buNone/>
            </a:pPr>
            <a:r>
              <a:t/>
            </a:r>
            <a:endParaRPr sz="1200">
              <a:solidFill>
                <a:schemeClr val="dk1"/>
              </a:solidFill>
            </a:endParaRPr>
          </a:p>
        </p:txBody>
      </p:sp>
      <p:pic>
        <p:nvPicPr>
          <p:cNvPr descr="Iran - cmentarz polski w Teheranie - zobacz nasz #vlog" id="124" name="Google Shape;124;g36cd629f37f_0_257"/>
          <p:cNvPicPr preferRelativeResize="0"/>
          <p:nvPr/>
        </p:nvPicPr>
        <p:blipFill rotWithShape="1">
          <a:blip r:embed="rId3">
            <a:alphaModFix/>
          </a:blip>
          <a:srcRect b="0" l="0" r="0" t="0"/>
          <a:stretch/>
        </p:blipFill>
        <p:spPr>
          <a:xfrm>
            <a:off x="1690043" y="2165051"/>
            <a:ext cx="2481970" cy="1652947"/>
          </a:xfrm>
          <a:prstGeom prst="rect">
            <a:avLst/>
          </a:prstGeom>
          <a:noFill/>
          <a:ln>
            <a:noFill/>
          </a:ln>
        </p:spPr>
      </p:pic>
      <p:sp>
        <p:nvSpPr>
          <p:cNvPr id="125" name="Google Shape;125;g36cd629f37f_0_257"/>
          <p:cNvSpPr txBox="1"/>
          <p:nvPr/>
        </p:nvSpPr>
        <p:spPr>
          <a:xfrm>
            <a:off x="-56063" y="2968153"/>
            <a:ext cx="1847400" cy="2616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100"/>
              <a:buFont typeface="Arial"/>
              <a:buNone/>
            </a:pPr>
            <a:r>
              <a:rPr b="0" i="0" lang="pl-PL" sz="1100" u="none" cap="none" strike="noStrike">
                <a:solidFill>
                  <a:srgbClr val="000000"/>
                </a:solidFill>
                <a:latin typeface="Raleway Medium"/>
                <a:ea typeface="Raleway Medium"/>
                <a:cs typeface="Raleway Medium"/>
                <a:sym typeface="Raleway Medium"/>
              </a:rPr>
              <a:t>Cmentarz polski w Iranie</a:t>
            </a:r>
            <a:endParaRPr b="0" i="0" sz="1400" u="none" cap="none" strike="noStrike">
              <a:solidFill>
                <a:srgbClr val="000000"/>
              </a:solidFill>
              <a:latin typeface="Raleway Medium"/>
              <a:ea typeface="Raleway Medium"/>
              <a:cs typeface="Raleway Medium"/>
              <a:sym typeface="Raleway Medium"/>
            </a:endParaRPr>
          </a:p>
        </p:txBody>
      </p:sp>
      <p:pic>
        <p:nvPicPr>
          <p:cNvPr descr="Imagem vibrante do pórtico de Áurea, RS, saudando visitantes à Capital Polonesa dos Brasileiros, um destino de rica cultura e tradições." id="126" name="Google Shape;126;g36cd629f37f_0_257"/>
          <p:cNvPicPr preferRelativeResize="0"/>
          <p:nvPr/>
        </p:nvPicPr>
        <p:blipFill rotWithShape="1">
          <a:blip r:embed="rId4">
            <a:alphaModFix/>
          </a:blip>
          <a:srcRect b="0" l="0" r="0" t="0"/>
          <a:stretch/>
        </p:blipFill>
        <p:spPr>
          <a:xfrm>
            <a:off x="4240466" y="1064304"/>
            <a:ext cx="3627558" cy="2040501"/>
          </a:xfrm>
          <a:prstGeom prst="rect">
            <a:avLst/>
          </a:prstGeom>
          <a:noFill/>
          <a:ln>
            <a:noFill/>
          </a:ln>
        </p:spPr>
      </p:pic>
      <p:pic>
        <p:nvPicPr>
          <p:cNvPr descr="Polski Cmentarz w Teheranie – Wikipedia, wolna encyklopedia" id="127" name="Google Shape;127;g36cd629f37f_0_257"/>
          <p:cNvPicPr preferRelativeResize="0"/>
          <p:nvPr/>
        </p:nvPicPr>
        <p:blipFill rotWithShape="1">
          <a:blip r:embed="rId5">
            <a:alphaModFix/>
          </a:blip>
          <a:srcRect b="0" l="0" r="0" t="0"/>
          <a:stretch/>
        </p:blipFill>
        <p:spPr>
          <a:xfrm>
            <a:off x="187009" y="1077812"/>
            <a:ext cx="2301424" cy="1726068"/>
          </a:xfrm>
          <a:prstGeom prst="rect">
            <a:avLst/>
          </a:prstGeom>
          <a:noFill/>
          <a:ln>
            <a:noFill/>
          </a:ln>
        </p:spPr>
      </p:pic>
      <p:sp>
        <p:nvSpPr>
          <p:cNvPr id="128" name="Google Shape;128;g36cd629f37f_0_257"/>
          <p:cNvSpPr txBox="1"/>
          <p:nvPr/>
        </p:nvSpPr>
        <p:spPr>
          <a:xfrm>
            <a:off x="4392862" y="3151384"/>
            <a:ext cx="2564400" cy="600300"/>
          </a:xfrm>
          <a:prstGeom prst="rect">
            <a:avLst/>
          </a:prstGeom>
          <a:noFill/>
          <a:ln>
            <a:noFill/>
          </a:ln>
        </p:spPr>
        <p:txBody>
          <a:bodyPr anchorCtr="0" anchor="t" bIns="45700" lIns="91425" spcFirstLastPara="1" rIns="91425" wrap="square" tIns="45700">
            <a:spAutoFit/>
          </a:bodyPr>
          <a:lstStyle/>
          <a:p>
            <a:pPr indent="0" lvl="0" marL="457200" marR="0" rtl="0" algn="ctr">
              <a:lnSpc>
                <a:spcPct val="100000"/>
              </a:lnSpc>
              <a:spcBef>
                <a:spcPts val="0"/>
              </a:spcBef>
              <a:spcAft>
                <a:spcPts val="0"/>
              </a:spcAft>
              <a:buClr>
                <a:schemeClr val="dk1"/>
              </a:buClr>
              <a:buSzPts val="448"/>
              <a:buFont typeface="Arial"/>
              <a:buNone/>
            </a:pPr>
            <a:r>
              <a:rPr b="0" i="0" lang="pl-PL" sz="1100" u="none" cap="none" strike="noStrike">
                <a:solidFill>
                  <a:schemeClr val="dk1"/>
                </a:solidFill>
                <a:latin typeface="Raleway Medium"/>
                <a:ea typeface="Raleway Medium"/>
                <a:cs typeface="Raleway Medium"/>
                <a:sym typeface="Raleway Medium"/>
              </a:rPr>
              <a:t>Casa do Imigrante, </a:t>
            </a:r>
            <a:endParaRPr/>
          </a:p>
          <a:p>
            <a:pPr indent="0" lvl="0" marL="457200" marR="0" rtl="0" algn="ctr">
              <a:lnSpc>
                <a:spcPct val="100000"/>
              </a:lnSpc>
              <a:spcBef>
                <a:spcPts val="0"/>
              </a:spcBef>
              <a:spcAft>
                <a:spcPts val="0"/>
              </a:spcAft>
              <a:buClr>
                <a:schemeClr val="dk1"/>
              </a:buClr>
              <a:buSzPts val="448"/>
              <a:buFont typeface="Arial"/>
              <a:buNone/>
            </a:pPr>
            <a:r>
              <a:rPr b="0" i="0" lang="pl-PL" sz="1100" u="none" cap="none" strike="noStrike">
                <a:solidFill>
                  <a:schemeClr val="dk1"/>
                </a:solidFill>
                <a:latin typeface="Raleway Medium"/>
                <a:ea typeface="Raleway Medium"/>
                <a:cs typeface="Raleway Medium"/>
                <a:sym typeface="Raleway Medium"/>
              </a:rPr>
              <a:t>Festa Nacional de Czarnina</a:t>
            </a:r>
            <a:endParaRPr/>
          </a:p>
          <a:p>
            <a:pPr indent="0" lvl="0" marL="457200" marR="0" rtl="0" algn="ctr">
              <a:lnSpc>
                <a:spcPct val="100000"/>
              </a:lnSpc>
              <a:spcBef>
                <a:spcPts val="0"/>
              </a:spcBef>
              <a:spcAft>
                <a:spcPts val="0"/>
              </a:spcAft>
              <a:buClr>
                <a:schemeClr val="dk1"/>
              </a:buClr>
              <a:buSzPts val="448"/>
              <a:buFont typeface="Arial"/>
              <a:buNone/>
            </a:pPr>
            <a:r>
              <a:rPr b="0" i="0" lang="pl-PL" sz="1100" u="none" cap="none" strike="noStrike">
                <a:solidFill>
                  <a:schemeClr val="dk1"/>
                </a:solidFill>
                <a:latin typeface="Raleway Medium"/>
                <a:ea typeface="Raleway Medium"/>
                <a:cs typeface="Raleway Medium"/>
                <a:sym typeface="Raleway Medium"/>
              </a:rPr>
              <a:t>Brazylia Áurea</a:t>
            </a:r>
            <a:endParaRPr b="0" i="0" sz="1400" u="none" cap="none" strike="noStrike">
              <a:solidFill>
                <a:srgbClr val="000000"/>
              </a:solidFill>
              <a:latin typeface="Raleway Medium"/>
              <a:ea typeface="Raleway Medium"/>
              <a:cs typeface="Raleway Medium"/>
              <a:sym typeface="Raleway Medium"/>
            </a:endParaRPr>
          </a:p>
        </p:txBody>
      </p:sp>
      <p:pic>
        <p:nvPicPr>
          <p:cNvPr id="129" name="Google Shape;129;g36cd629f37f_0_257"/>
          <p:cNvPicPr preferRelativeResize="0"/>
          <p:nvPr/>
        </p:nvPicPr>
        <p:blipFill rotWithShape="1">
          <a:blip r:embed="rId6">
            <a:alphaModFix/>
          </a:blip>
          <a:srcRect b="0" l="0" r="0" t="0"/>
          <a:stretch/>
        </p:blipFill>
        <p:spPr>
          <a:xfrm>
            <a:off x="7323717" y="3484561"/>
            <a:ext cx="1820284" cy="1652948"/>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sp>
        <p:nvSpPr>
          <p:cNvPr id="134" name="Google Shape;134;g36cd629f37f_0_5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pl-PL">
                <a:solidFill>
                  <a:schemeClr val="accent1"/>
                </a:solidFill>
              </a:rPr>
              <a:t>Polskie migracje po wstąpieniu do UE</a:t>
            </a:r>
            <a:endParaRPr>
              <a:solidFill>
                <a:schemeClr val="accent1"/>
              </a:solidFill>
            </a:endParaRPr>
          </a:p>
        </p:txBody>
      </p:sp>
      <p:sp>
        <p:nvSpPr>
          <p:cNvPr id="135" name="Google Shape;135;g36cd629f37f_0_53"/>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Clr>
                <a:schemeClr val="dk1"/>
              </a:buClr>
              <a:buSzPts val="1745"/>
              <a:buFont typeface="Arial"/>
              <a:buNone/>
            </a:pPr>
            <a:r>
              <a:rPr lang="pl-PL" sz="1600">
                <a:solidFill>
                  <a:schemeClr val="dk1"/>
                </a:solidFill>
              </a:rPr>
              <a:t>W latach 2004-2017 r., wyjechało  z Polski 2,52 mln osób</a:t>
            </a:r>
            <a:r>
              <a:rPr lang="pl-PL" sz="1600"/>
              <a:t>. </a:t>
            </a:r>
            <a:endParaRPr sz="1600"/>
          </a:p>
          <a:p>
            <a:pPr indent="0" lvl="0" marL="0" rtl="0" algn="l">
              <a:spcBef>
                <a:spcPts val="0"/>
              </a:spcBef>
              <a:spcAft>
                <a:spcPts val="0"/>
              </a:spcAft>
              <a:buClr>
                <a:schemeClr val="dk1"/>
              </a:buClr>
              <a:buSzPts val="1745"/>
              <a:buFont typeface="Arial"/>
              <a:buNone/>
            </a:pPr>
            <a:r>
              <a:t/>
            </a:r>
            <a:endParaRPr sz="1600"/>
          </a:p>
          <a:p>
            <a:pPr indent="0" lvl="0" marL="0" rtl="0" algn="l">
              <a:spcBef>
                <a:spcPts val="0"/>
              </a:spcBef>
              <a:spcAft>
                <a:spcPts val="0"/>
              </a:spcAft>
              <a:buClr>
                <a:schemeClr val="dk1"/>
              </a:buClr>
              <a:buSzPts val="1745"/>
              <a:buFont typeface="Arial"/>
              <a:buNone/>
            </a:pPr>
            <a:r>
              <a:rPr lang="pl-PL" sz="1600"/>
              <a:t>GUS podaje, że 2023 r. szacowana liczba osób czasowo (12 miesięcy i dłużej) przebywających poza Polską to </a:t>
            </a:r>
            <a:r>
              <a:rPr lang="pl-PL" sz="1600">
                <a:solidFill>
                  <a:srgbClr val="1E1E1E"/>
                </a:solidFill>
                <a:highlight>
                  <a:schemeClr val="lt1"/>
                </a:highlight>
              </a:rPr>
              <a:t>1,55 mln osób.</a:t>
            </a:r>
            <a:endParaRPr sz="1600">
              <a:solidFill>
                <a:srgbClr val="1E1E1E"/>
              </a:solidFill>
              <a:highlight>
                <a:schemeClr val="lt1"/>
              </a:highlight>
            </a:endParaRPr>
          </a:p>
          <a:p>
            <a:pPr indent="0" lvl="0" marL="0" rtl="0" algn="l">
              <a:spcBef>
                <a:spcPts val="0"/>
              </a:spcBef>
              <a:spcAft>
                <a:spcPts val="0"/>
              </a:spcAft>
              <a:buClr>
                <a:schemeClr val="dk1"/>
              </a:buClr>
              <a:buSzPts val="1745"/>
              <a:buFont typeface="Arial"/>
              <a:buNone/>
            </a:pPr>
            <a:r>
              <a:t/>
            </a:r>
            <a:endParaRPr sz="1600">
              <a:solidFill>
                <a:srgbClr val="1E1E1E"/>
              </a:solidFill>
              <a:highlight>
                <a:schemeClr val="lt1"/>
              </a:highlight>
            </a:endParaRPr>
          </a:p>
          <a:p>
            <a:pPr indent="0" lvl="0" marL="0" rtl="0" algn="l">
              <a:spcBef>
                <a:spcPts val="0"/>
              </a:spcBef>
              <a:spcAft>
                <a:spcPts val="0"/>
              </a:spcAft>
              <a:buClr>
                <a:schemeClr val="dk1"/>
              </a:buClr>
              <a:buSzPts val="1745"/>
              <a:buFont typeface="Arial"/>
              <a:buNone/>
            </a:pPr>
            <a:r>
              <a:rPr lang="pl-PL" sz="1600">
                <a:solidFill>
                  <a:srgbClr val="1E1E1E"/>
                </a:solidFill>
                <a:highlight>
                  <a:schemeClr val="lt1"/>
                </a:highlight>
              </a:rPr>
              <a:t>Ministerstwo spraw zagranicznych podaje informację, że współcześnie Polonia liczy nawet </a:t>
            </a:r>
            <a:r>
              <a:rPr lang="pl-PL" sz="1600">
                <a:solidFill>
                  <a:srgbClr val="1B1B1B"/>
                </a:solidFill>
                <a:highlight>
                  <a:schemeClr val="lt1"/>
                </a:highlight>
              </a:rPr>
              <a:t>20 mln osób</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g36cd629f37f_0_31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PL">
                <a:solidFill>
                  <a:schemeClr val="accent1"/>
                </a:solidFill>
              </a:rPr>
              <a:t>Migracja → Mobilność</a:t>
            </a:r>
            <a:br>
              <a:rPr lang="pl-PL">
                <a:solidFill>
                  <a:schemeClr val="accent1"/>
                </a:solidFill>
              </a:rPr>
            </a:br>
            <a:endParaRPr b="1">
              <a:solidFill>
                <a:schemeClr val="accent1"/>
              </a:solidFill>
            </a:endParaRPr>
          </a:p>
        </p:txBody>
      </p:sp>
      <p:sp>
        <p:nvSpPr>
          <p:cNvPr id="141" name="Google Shape;141;g36cd629f37f_0_313"/>
          <p:cNvSpPr txBox="1"/>
          <p:nvPr>
            <p:ph idx="1" type="body"/>
          </p:nvPr>
        </p:nvSpPr>
        <p:spPr>
          <a:xfrm>
            <a:off x="346225" y="1827422"/>
            <a:ext cx="8283600" cy="2361600"/>
          </a:xfrm>
          <a:prstGeom prst="rect">
            <a:avLst/>
          </a:prstGeom>
          <a:no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Clr>
                <a:schemeClr val="dk1"/>
              </a:buClr>
              <a:buSzPts val="1100"/>
              <a:buFont typeface="Arial"/>
              <a:buNone/>
            </a:pPr>
            <a:r>
              <a:rPr lang="pl-PL" sz="1600">
                <a:solidFill>
                  <a:schemeClr val="dk1"/>
                </a:solidFill>
              </a:rPr>
              <a:t>W granicach państw należących do UE nie mówimy już o migracjach,</a:t>
            </a:r>
            <a:endParaRPr sz="1600">
              <a:solidFill>
                <a:schemeClr val="dk1"/>
              </a:solidFill>
            </a:endParaRPr>
          </a:p>
          <a:p>
            <a:pPr indent="0" lvl="0" marL="457200" rtl="0" algn="l">
              <a:lnSpc>
                <a:spcPct val="115000"/>
              </a:lnSpc>
              <a:spcBef>
                <a:spcPts val="0"/>
              </a:spcBef>
              <a:spcAft>
                <a:spcPts val="0"/>
              </a:spcAft>
              <a:buClr>
                <a:schemeClr val="dk1"/>
              </a:buClr>
              <a:buSzPts val="1100"/>
              <a:buFont typeface="Arial"/>
              <a:buNone/>
            </a:pPr>
            <a:r>
              <a:rPr lang="pl-PL" sz="1600">
                <a:solidFill>
                  <a:schemeClr val="dk1"/>
                </a:solidFill>
              </a:rPr>
              <a:t>a o mobilności. W ramach UE, jej obywatele, mogą swobodnie przekraczać</a:t>
            </a:r>
            <a:endParaRPr sz="1600">
              <a:solidFill>
                <a:schemeClr val="dk1"/>
              </a:solidFill>
            </a:endParaRPr>
          </a:p>
          <a:p>
            <a:pPr indent="0" lvl="0" marL="457200" rtl="0" algn="l">
              <a:lnSpc>
                <a:spcPct val="115000"/>
              </a:lnSpc>
              <a:spcBef>
                <a:spcPts val="0"/>
              </a:spcBef>
              <a:spcAft>
                <a:spcPts val="0"/>
              </a:spcAft>
              <a:buClr>
                <a:schemeClr val="dk1"/>
              </a:buClr>
              <a:buSzPts val="1100"/>
              <a:buFont typeface="Arial"/>
              <a:buNone/>
            </a:pPr>
            <a:r>
              <a:rPr lang="pl-PL" sz="1600">
                <a:solidFill>
                  <a:schemeClr val="dk1"/>
                </a:solidFill>
              </a:rPr>
              <a:t>granice i korzystać z tych samych praw dotyczących osiedlenia i prawa do pracy (4 swobody UE: </a:t>
            </a:r>
            <a:r>
              <a:rPr lang="pl-PL" sz="1600">
                <a:solidFill>
                  <a:srgbClr val="040C28"/>
                </a:solidFill>
                <a:highlight>
                  <a:srgbClr val="FFFFFF"/>
                </a:highlight>
                <a:latin typeface="Arial"/>
                <a:ea typeface="Arial"/>
                <a:cs typeface="Arial"/>
                <a:sym typeface="Arial"/>
              </a:rPr>
              <a:t>możliwość swobodnego przepływu ludzi, towarów, usług i kapitału na całym terytorium UE</a:t>
            </a:r>
            <a:r>
              <a:rPr lang="pl-PL" sz="1600">
                <a:solidFill>
                  <a:srgbClr val="1F1F1F"/>
                </a:solidFill>
                <a:highlight>
                  <a:srgbClr val="FFFFFF"/>
                </a:highlight>
                <a:latin typeface="Arial"/>
                <a:ea typeface="Arial"/>
                <a:cs typeface="Arial"/>
                <a:sym typeface="Arial"/>
              </a:rPr>
              <a:t>).</a:t>
            </a:r>
            <a:endParaRPr sz="1600">
              <a:solidFill>
                <a:schemeClr val="dk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g36cd629f37f_0_363"/>
          <p:cNvSpPr txBox="1"/>
          <p:nvPr>
            <p:ph type="title"/>
          </p:nvPr>
        </p:nvSpPr>
        <p:spPr>
          <a:xfrm>
            <a:off x="311700" y="194750"/>
            <a:ext cx="8520600" cy="8271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PL">
                <a:solidFill>
                  <a:schemeClr val="accent1"/>
                </a:solidFill>
              </a:rPr>
              <a:t>Mobilność po wejściu Polski </a:t>
            </a:r>
            <a:br>
              <a:rPr lang="pl-PL">
                <a:solidFill>
                  <a:schemeClr val="accent1"/>
                </a:solidFill>
              </a:rPr>
            </a:br>
            <a:r>
              <a:rPr lang="pl-PL">
                <a:solidFill>
                  <a:schemeClr val="accent1"/>
                </a:solidFill>
              </a:rPr>
              <a:t>do UE </a:t>
            </a:r>
            <a:endParaRPr b="1">
              <a:solidFill>
                <a:schemeClr val="accent1"/>
              </a:solidFill>
            </a:endParaRPr>
          </a:p>
        </p:txBody>
      </p:sp>
      <p:sp>
        <p:nvSpPr>
          <p:cNvPr id="147" name="Google Shape;147;g36cd629f37f_0_363"/>
          <p:cNvSpPr txBox="1"/>
          <p:nvPr>
            <p:ph idx="1" type="body"/>
          </p:nvPr>
        </p:nvSpPr>
        <p:spPr>
          <a:xfrm>
            <a:off x="311700" y="1206077"/>
            <a:ext cx="8283600" cy="3681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653"/>
              <a:buNone/>
            </a:pPr>
            <a:r>
              <a:rPr lang="pl-PL" sz="1600">
                <a:solidFill>
                  <a:schemeClr val="dk1"/>
                </a:solidFill>
              </a:rPr>
              <a:t>Charakterystyka:</a:t>
            </a:r>
            <a:endParaRPr sz="1600"/>
          </a:p>
          <a:p>
            <a:pPr indent="-330200" lvl="0" marL="457200" rtl="0" algn="l">
              <a:lnSpc>
                <a:spcPct val="115000"/>
              </a:lnSpc>
              <a:spcBef>
                <a:spcPts val="1200"/>
              </a:spcBef>
              <a:spcAft>
                <a:spcPts val="0"/>
              </a:spcAft>
              <a:buClr>
                <a:schemeClr val="dk1"/>
              </a:buClr>
              <a:buSzPts val="1600"/>
              <a:buChar char="●"/>
            </a:pPr>
            <a:r>
              <a:rPr lang="pl-PL" sz="1600">
                <a:solidFill>
                  <a:schemeClr val="dk1"/>
                </a:solidFill>
              </a:rPr>
              <a:t>bardzo dużo migrantów z lat wcześniejszych,  których status dzięki    członkostwu w UE został uregulowany</a:t>
            </a:r>
            <a:endParaRPr sz="1600">
              <a:solidFill>
                <a:schemeClr val="dk1"/>
              </a:solidFill>
            </a:endParaRPr>
          </a:p>
          <a:p>
            <a:pPr indent="-330200" lvl="0" marL="457200" rtl="0" algn="l">
              <a:lnSpc>
                <a:spcPct val="115000"/>
              </a:lnSpc>
              <a:spcBef>
                <a:spcPts val="0"/>
              </a:spcBef>
              <a:spcAft>
                <a:spcPts val="0"/>
              </a:spcAft>
              <a:buClr>
                <a:schemeClr val="dk1"/>
              </a:buClr>
              <a:buSzPts val="1600"/>
              <a:buChar char="●"/>
            </a:pPr>
            <a:r>
              <a:rPr lang="pl-PL" sz="1600">
                <a:solidFill>
                  <a:schemeClr val="dk1"/>
                </a:solidFill>
              </a:rPr>
              <a:t>niektóre kraje od razu (Wielka Brytania, Irlandia oraz Szwecja), a inne stopniowo otworzyły swoje rynki pracy dla obywateli nowych państw członkowskich (2004) </a:t>
            </a:r>
            <a:endParaRPr sz="1600">
              <a:solidFill>
                <a:schemeClr val="dk1"/>
              </a:solidFill>
            </a:endParaRPr>
          </a:p>
          <a:p>
            <a:pPr indent="-330200" lvl="0" marL="457200" rtl="0" algn="l">
              <a:lnSpc>
                <a:spcPct val="115000"/>
              </a:lnSpc>
              <a:spcBef>
                <a:spcPts val="0"/>
              </a:spcBef>
              <a:spcAft>
                <a:spcPts val="0"/>
              </a:spcAft>
              <a:buClr>
                <a:schemeClr val="dk1"/>
              </a:buClr>
              <a:buSzPts val="1600"/>
              <a:buChar char="●"/>
            </a:pPr>
            <a:r>
              <a:rPr lang="pl-PL" sz="1600">
                <a:solidFill>
                  <a:schemeClr val="dk1"/>
                </a:solidFill>
              </a:rPr>
              <a:t>migracja nie ma charakteru stałego (możliwa opcja powrotu) </a:t>
            </a:r>
            <a:endParaRPr sz="1600">
              <a:solidFill>
                <a:schemeClr val="dk1"/>
              </a:solidFill>
            </a:endParaRPr>
          </a:p>
          <a:p>
            <a:pPr indent="-330200" lvl="0" marL="457200" rtl="0" algn="l">
              <a:lnSpc>
                <a:spcPct val="115000"/>
              </a:lnSpc>
              <a:spcBef>
                <a:spcPts val="0"/>
              </a:spcBef>
              <a:spcAft>
                <a:spcPts val="0"/>
              </a:spcAft>
              <a:buClr>
                <a:schemeClr val="dk1"/>
              </a:buClr>
              <a:buSzPts val="1600"/>
              <a:buChar char="●"/>
            </a:pPr>
            <a:r>
              <a:rPr lang="pl-PL" sz="1600">
                <a:solidFill>
                  <a:schemeClr val="dk1"/>
                </a:solidFill>
              </a:rPr>
              <a:t>charakter zarobkowy</a:t>
            </a:r>
            <a:endParaRPr sz="1600">
              <a:solidFill>
                <a:schemeClr val="dk1"/>
              </a:solidFill>
            </a:endParaRPr>
          </a:p>
          <a:p>
            <a:pPr indent="-330200" lvl="0" marL="457200" rtl="0" algn="l">
              <a:lnSpc>
                <a:spcPct val="115000"/>
              </a:lnSpc>
              <a:spcBef>
                <a:spcPts val="0"/>
              </a:spcBef>
              <a:spcAft>
                <a:spcPts val="0"/>
              </a:spcAft>
              <a:buClr>
                <a:schemeClr val="dk1"/>
              </a:buClr>
              <a:buSzPts val="1600"/>
              <a:buChar char="●"/>
            </a:pPr>
            <a:r>
              <a:rPr lang="pl-PL" sz="1600">
                <a:solidFill>
                  <a:schemeClr val="dk1"/>
                </a:solidFill>
              </a:rPr>
              <a:t>młody wiek migrantów (średni wiek migranta to 31,36 lat, za w przedziale 20-24 lata  25% i przedziale 25-29 lat  24%)</a:t>
            </a:r>
            <a:endParaRPr sz="1600">
              <a:solidFill>
                <a:schemeClr val="dk1"/>
              </a:solidFill>
            </a:endParaRPr>
          </a:p>
          <a:p>
            <a:pPr indent="-330200" lvl="0" marL="457200" rtl="0" algn="l">
              <a:lnSpc>
                <a:spcPct val="115000"/>
              </a:lnSpc>
              <a:spcBef>
                <a:spcPts val="0"/>
              </a:spcBef>
              <a:spcAft>
                <a:spcPts val="0"/>
              </a:spcAft>
              <a:buClr>
                <a:schemeClr val="dk1"/>
              </a:buClr>
              <a:buSzPts val="1600"/>
              <a:buChar char="●"/>
            </a:pPr>
            <a:r>
              <a:rPr lang="pl-PL" sz="1600">
                <a:solidFill>
                  <a:schemeClr val="dk1"/>
                </a:solidFill>
              </a:rPr>
              <a:t>zazwyczaj aktywni zawodowo</a:t>
            </a:r>
            <a:endParaRPr sz="1600">
              <a:solidFill>
                <a:schemeClr val="dk1"/>
              </a:solidFill>
            </a:endParaRPr>
          </a:p>
          <a:p>
            <a:pPr indent="-330200" lvl="0" marL="457200" rtl="0" algn="l">
              <a:lnSpc>
                <a:spcPct val="115000"/>
              </a:lnSpc>
              <a:spcBef>
                <a:spcPts val="0"/>
              </a:spcBef>
              <a:spcAft>
                <a:spcPts val="0"/>
              </a:spcAft>
              <a:buClr>
                <a:schemeClr val="dk1"/>
              </a:buClr>
              <a:buSzPts val="1600"/>
              <a:buChar char="●"/>
            </a:pPr>
            <a:r>
              <a:rPr lang="pl-PL" sz="1600">
                <a:solidFill>
                  <a:schemeClr val="dk1"/>
                </a:solidFill>
              </a:rPr>
              <a:t>dobrze lub bardzo dobrze wykształceni</a:t>
            </a:r>
            <a:endParaRPr sz="3100">
              <a:solidFill>
                <a:schemeClr val="dk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g36ce9f80a85_0_4"/>
          <p:cNvSpPr txBox="1"/>
          <p:nvPr>
            <p:ph type="title"/>
          </p:nvPr>
        </p:nvSpPr>
        <p:spPr>
          <a:xfrm>
            <a:off x="262000" y="22423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PL">
                <a:solidFill>
                  <a:schemeClr val="accent1"/>
                </a:solidFill>
              </a:rPr>
              <a:t>Podsumowanie</a:t>
            </a:r>
            <a:endParaRPr>
              <a:solidFill>
                <a:schemeClr val="accent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g36ce9f80a85_0_57"/>
          <p:cNvSpPr txBox="1"/>
          <p:nvPr>
            <p:ph type="title"/>
          </p:nvPr>
        </p:nvSpPr>
        <p:spPr>
          <a:xfrm>
            <a:off x="250650" y="72085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PL">
                <a:solidFill>
                  <a:schemeClr val="accent1"/>
                </a:solidFill>
              </a:rPr>
              <a:t>Bibliografia</a:t>
            </a:r>
            <a:endParaRPr>
              <a:solidFill>
                <a:schemeClr val="accent1"/>
              </a:solidFill>
            </a:endParaRPr>
          </a:p>
        </p:txBody>
      </p:sp>
      <p:sp>
        <p:nvSpPr>
          <p:cNvPr id="158" name="Google Shape;158;g36ce9f80a85_0_57"/>
          <p:cNvSpPr txBox="1"/>
          <p:nvPr/>
        </p:nvSpPr>
        <p:spPr>
          <a:xfrm>
            <a:off x="623400" y="1373900"/>
            <a:ext cx="8520600" cy="3361800"/>
          </a:xfrm>
          <a:prstGeom prst="rect">
            <a:avLst/>
          </a:prstGeom>
          <a:noFill/>
          <a:ln>
            <a:noFill/>
          </a:ln>
        </p:spPr>
        <p:txBody>
          <a:bodyPr anchorCtr="0" anchor="t" bIns="91425" lIns="91425" spcFirstLastPara="1" rIns="91425" wrap="square" tIns="91425">
            <a:spAutoFit/>
          </a:bodyPr>
          <a:lstStyle/>
          <a:p>
            <a:pPr indent="-330200" lvl="0" marL="457200" rtl="0" algn="l">
              <a:lnSpc>
                <a:spcPct val="115000"/>
              </a:lnSpc>
              <a:spcBef>
                <a:spcPts val="0"/>
              </a:spcBef>
              <a:spcAft>
                <a:spcPts val="0"/>
              </a:spcAft>
              <a:buClr>
                <a:srgbClr val="222222"/>
              </a:buClr>
              <a:buSzPts val="1600"/>
              <a:buFont typeface="Raleway Medium"/>
              <a:buChar char="●"/>
            </a:pPr>
            <a:r>
              <a:rPr lang="pl-PL" sz="1600">
                <a:solidFill>
                  <a:srgbClr val="222222"/>
                </a:solidFill>
                <a:highlight>
                  <a:schemeClr val="lt1"/>
                </a:highlight>
                <a:latin typeface="Raleway Medium"/>
                <a:ea typeface="Raleway Medium"/>
                <a:cs typeface="Raleway Medium"/>
                <a:sym typeface="Raleway Medium"/>
              </a:rPr>
              <a:t>De Haas, H. (2014). Human migration: myths, hysteria and facts. </a:t>
            </a:r>
            <a:r>
              <a:rPr i="1" lang="pl-PL" sz="1600">
                <a:solidFill>
                  <a:srgbClr val="222222"/>
                </a:solidFill>
                <a:highlight>
                  <a:schemeClr val="lt1"/>
                </a:highlight>
                <a:latin typeface="Raleway Medium"/>
                <a:ea typeface="Raleway Medium"/>
                <a:cs typeface="Raleway Medium"/>
                <a:sym typeface="Raleway Medium"/>
              </a:rPr>
              <a:t>Retrieved</a:t>
            </a:r>
            <a:endParaRPr i="1" sz="1600">
              <a:solidFill>
                <a:srgbClr val="222222"/>
              </a:solidFill>
              <a:highlight>
                <a:schemeClr val="lt1"/>
              </a:highlight>
              <a:latin typeface="Raleway Medium"/>
              <a:ea typeface="Raleway Medium"/>
              <a:cs typeface="Raleway Medium"/>
              <a:sym typeface="Raleway Medium"/>
            </a:endParaRPr>
          </a:p>
          <a:p>
            <a:pPr indent="0" lvl="0" marL="457200" rtl="0" algn="l">
              <a:lnSpc>
                <a:spcPct val="115000"/>
              </a:lnSpc>
              <a:spcBef>
                <a:spcPts val="0"/>
              </a:spcBef>
              <a:spcAft>
                <a:spcPts val="0"/>
              </a:spcAft>
              <a:buClr>
                <a:schemeClr val="dk1"/>
              </a:buClr>
              <a:buSzPts val="1100"/>
              <a:buFont typeface="Arial"/>
              <a:buNone/>
            </a:pPr>
            <a:r>
              <a:rPr i="1" lang="pl-PL" sz="1600">
                <a:solidFill>
                  <a:srgbClr val="222222"/>
                </a:solidFill>
                <a:highlight>
                  <a:schemeClr val="lt1"/>
                </a:highlight>
                <a:latin typeface="Raleway Medium"/>
                <a:ea typeface="Raleway Medium"/>
                <a:cs typeface="Raleway Medium"/>
                <a:sym typeface="Raleway Medium"/>
              </a:rPr>
              <a:t>from Oxford Martin School https://www. oxfordmartin. ox. ac. uk/blog/human-migration-mythshysteria-and-facts/ </a:t>
            </a:r>
            <a:endParaRPr sz="1600">
              <a:solidFill>
                <a:srgbClr val="222222"/>
              </a:solidFill>
              <a:highlight>
                <a:schemeClr val="lt1"/>
              </a:highlight>
              <a:latin typeface="Raleway Medium"/>
              <a:ea typeface="Raleway Medium"/>
              <a:cs typeface="Raleway Medium"/>
              <a:sym typeface="Raleway Medium"/>
            </a:endParaRPr>
          </a:p>
          <a:p>
            <a:pPr indent="-330200" lvl="0" marL="457200" rtl="0" algn="l">
              <a:spcBef>
                <a:spcPts val="0"/>
              </a:spcBef>
              <a:spcAft>
                <a:spcPts val="0"/>
              </a:spcAft>
              <a:buClr>
                <a:srgbClr val="222222"/>
              </a:buClr>
              <a:buSzPts val="1600"/>
              <a:buFont typeface="Raleway Medium"/>
              <a:buChar char="●"/>
            </a:pPr>
            <a:r>
              <a:rPr lang="pl-PL" sz="1600">
                <a:solidFill>
                  <a:srgbClr val="222222"/>
                </a:solidFill>
                <a:highlight>
                  <a:srgbClr val="FFFFFF"/>
                </a:highlight>
                <a:latin typeface="Raleway Medium"/>
                <a:ea typeface="Raleway Medium"/>
                <a:cs typeface="Raleway Medium"/>
                <a:sym typeface="Raleway Medium"/>
              </a:rPr>
              <a:t>Lesińska, M., &amp; Okólski, M. (2023). </a:t>
            </a:r>
            <a:r>
              <a:rPr i="1" lang="pl-PL" sz="1600">
                <a:solidFill>
                  <a:srgbClr val="222222"/>
                </a:solidFill>
                <a:highlight>
                  <a:srgbClr val="FFFFFF"/>
                </a:highlight>
                <a:latin typeface="Raleway Medium"/>
                <a:ea typeface="Raleway Medium"/>
                <a:cs typeface="Raleway Medium"/>
                <a:sym typeface="Raleway Medium"/>
              </a:rPr>
              <a:t>30 wykładów o migracjach</a:t>
            </a:r>
            <a:r>
              <a:rPr lang="pl-PL" sz="1600">
                <a:solidFill>
                  <a:srgbClr val="222222"/>
                </a:solidFill>
                <a:highlight>
                  <a:srgbClr val="FFFFFF"/>
                </a:highlight>
                <a:latin typeface="Raleway Medium"/>
                <a:ea typeface="Raleway Medium"/>
                <a:cs typeface="Raleway Medium"/>
                <a:sym typeface="Raleway Medium"/>
              </a:rPr>
              <a:t>. Uniwersytet Warszawski.</a:t>
            </a:r>
            <a:endParaRPr sz="1600">
              <a:solidFill>
                <a:srgbClr val="222222"/>
              </a:solidFill>
              <a:highlight>
                <a:srgbClr val="FFFFFF"/>
              </a:highlight>
              <a:latin typeface="Raleway Medium"/>
              <a:ea typeface="Raleway Medium"/>
              <a:cs typeface="Raleway Medium"/>
              <a:sym typeface="Raleway Medium"/>
            </a:endParaRPr>
          </a:p>
          <a:p>
            <a:pPr indent="-330200" lvl="0" marL="457200" rtl="0" algn="l">
              <a:spcBef>
                <a:spcPts val="0"/>
              </a:spcBef>
              <a:spcAft>
                <a:spcPts val="0"/>
              </a:spcAft>
              <a:buClr>
                <a:srgbClr val="222222"/>
              </a:buClr>
              <a:buSzPts val="1600"/>
              <a:buFont typeface="Raleway Medium"/>
              <a:buChar char="●"/>
            </a:pPr>
            <a:r>
              <a:rPr lang="pl-PL" sz="1600">
                <a:solidFill>
                  <a:srgbClr val="222222"/>
                </a:solidFill>
                <a:highlight>
                  <a:srgbClr val="FFFFFF"/>
                </a:highlight>
                <a:latin typeface="Raleway Medium"/>
                <a:ea typeface="Raleway Medium"/>
                <a:cs typeface="Raleway Medium"/>
                <a:sym typeface="Raleway Medium"/>
              </a:rPr>
              <a:t>Lesińska, M., Okólski, M., &amp; Scholar, W. N. (2018). </a:t>
            </a:r>
            <a:r>
              <a:rPr i="1" lang="pl-PL" sz="1600">
                <a:solidFill>
                  <a:srgbClr val="222222"/>
                </a:solidFill>
                <a:highlight>
                  <a:srgbClr val="FFFFFF"/>
                </a:highlight>
                <a:latin typeface="Raleway Medium"/>
                <a:ea typeface="Raleway Medium"/>
                <a:cs typeface="Raleway Medium"/>
                <a:sym typeface="Raleway Medium"/>
              </a:rPr>
              <a:t>25 wykładów o migracjach</a:t>
            </a:r>
            <a:r>
              <a:rPr lang="pl-PL" sz="1600">
                <a:solidFill>
                  <a:srgbClr val="222222"/>
                </a:solidFill>
                <a:highlight>
                  <a:srgbClr val="FFFFFF"/>
                </a:highlight>
                <a:latin typeface="Raleway Medium"/>
                <a:ea typeface="Raleway Medium"/>
                <a:cs typeface="Raleway Medium"/>
                <a:sym typeface="Raleway Medium"/>
              </a:rPr>
              <a:t>. Wydawnictwo Naukowe Scholar.</a:t>
            </a:r>
            <a:endParaRPr sz="1600">
              <a:solidFill>
                <a:srgbClr val="222222"/>
              </a:solidFill>
              <a:highlight>
                <a:srgbClr val="FFFFFF"/>
              </a:highlight>
              <a:latin typeface="Raleway Medium"/>
              <a:ea typeface="Raleway Medium"/>
              <a:cs typeface="Raleway Medium"/>
              <a:sym typeface="Raleway Medium"/>
            </a:endParaRPr>
          </a:p>
          <a:p>
            <a:pPr indent="-330200" lvl="0" marL="457200" rtl="0" algn="l">
              <a:lnSpc>
                <a:spcPct val="115000"/>
              </a:lnSpc>
              <a:spcBef>
                <a:spcPts val="0"/>
              </a:spcBef>
              <a:spcAft>
                <a:spcPts val="0"/>
              </a:spcAft>
              <a:buClr>
                <a:srgbClr val="222222"/>
              </a:buClr>
              <a:buSzPts val="1600"/>
              <a:buFont typeface="Raleway Medium"/>
              <a:buChar char="●"/>
            </a:pPr>
            <a:r>
              <a:rPr i="1" lang="pl-PL" sz="1600">
                <a:solidFill>
                  <a:schemeClr val="dk1"/>
                </a:solidFill>
                <a:latin typeface="Raleway Medium"/>
                <a:ea typeface="Raleway Medium"/>
                <a:cs typeface="Raleway Medium"/>
                <a:sym typeface="Raleway Medium"/>
              </a:rPr>
              <a:t>Refugee Data Finder</a:t>
            </a:r>
            <a:r>
              <a:rPr lang="pl-PL" sz="1600">
                <a:solidFill>
                  <a:schemeClr val="dk1"/>
                </a:solidFill>
                <a:latin typeface="Raleway Medium"/>
                <a:ea typeface="Raleway Medium"/>
                <a:cs typeface="Raleway Medium"/>
                <a:sym typeface="Raleway Medium"/>
              </a:rPr>
              <a:t>, </a:t>
            </a:r>
            <a:r>
              <a:rPr lang="pl-PL" sz="1600" u="sng">
                <a:solidFill>
                  <a:schemeClr val="dk1"/>
                </a:solidFill>
                <a:latin typeface="Raleway Medium"/>
                <a:ea typeface="Raleway Medium"/>
                <a:cs typeface="Raleway Medium"/>
                <a:sym typeface="Raleway Medium"/>
                <a:hlinkClick r:id="rId3">
                  <a:extLst>
                    <a:ext uri="{A12FA001-AC4F-418D-AE19-62706E023703}">
                      <ahyp:hlinkClr val="tx"/>
                    </a:ext>
                  </a:extLst>
                </a:hlinkClick>
              </a:rPr>
              <a:t>https://www.unhcr.org/refugee-statistics</a:t>
            </a:r>
            <a:r>
              <a:rPr lang="pl-PL" sz="1600">
                <a:solidFill>
                  <a:schemeClr val="dk1"/>
                </a:solidFill>
                <a:latin typeface="Raleway Medium"/>
                <a:ea typeface="Raleway Medium"/>
                <a:cs typeface="Raleway Medium"/>
                <a:sym typeface="Raleway Medium"/>
              </a:rPr>
              <a:t>, [dostęp: 17 września 2025].</a:t>
            </a:r>
            <a:endParaRPr sz="1600">
              <a:solidFill>
                <a:schemeClr val="dk1"/>
              </a:solidFill>
              <a:latin typeface="Raleway Medium"/>
              <a:ea typeface="Raleway Medium"/>
              <a:cs typeface="Raleway Medium"/>
              <a:sym typeface="Raleway Medium"/>
            </a:endParaRPr>
          </a:p>
          <a:p>
            <a:pPr indent="-330200" lvl="0" marL="457200" rtl="0" algn="l">
              <a:lnSpc>
                <a:spcPct val="115000"/>
              </a:lnSpc>
              <a:spcBef>
                <a:spcPts val="0"/>
              </a:spcBef>
              <a:spcAft>
                <a:spcPts val="0"/>
              </a:spcAft>
              <a:buClr>
                <a:schemeClr val="dk1"/>
              </a:buClr>
              <a:buSzPts val="1600"/>
              <a:buFont typeface="Raleway Medium"/>
              <a:buChar char="●"/>
            </a:pPr>
            <a:r>
              <a:rPr lang="pl-PL" sz="1600" u="sng">
                <a:solidFill>
                  <a:schemeClr val="dk1"/>
                </a:solidFill>
                <a:latin typeface="Raleway Medium"/>
                <a:ea typeface="Raleway Medium"/>
                <a:cs typeface="Raleway Medium"/>
                <a:sym typeface="Raleway Medium"/>
                <a:hlinkClick r:id="rId4">
                  <a:extLst>
                    <a:ext uri="{A12FA001-AC4F-418D-AE19-62706E023703}">
                      <ahyp:hlinkClr val="tx"/>
                    </a:ext>
                  </a:extLst>
                </a:hlinkClick>
              </a:rPr>
              <a:t>uchodzcy.info</a:t>
            </a:r>
            <a:r>
              <a:rPr lang="pl-PL" sz="1600">
                <a:solidFill>
                  <a:schemeClr val="dk1"/>
                </a:solidFill>
                <a:latin typeface="Raleway Medium"/>
                <a:ea typeface="Raleway Medium"/>
                <a:cs typeface="Raleway Medium"/>
                <a:sym typeface="Raleway Medium"/>
              </a:rPr>
              <a:t>, [dostęp: 17 września 2025].</a:t>
            </a:r>
            <a:endParaRPr sz="1600">
              <a:solidFill>
                <a:schemeClr val="dk1"/>
              </a:solidFill>
              <a:latin typeface="Raleway Medium"/>
              <a:ea typeface="Raleway Medium"/>
              <a:cs typeface="Raleway Medium"/>
              <a:sym typeface="Raleway Medium"/>
            </a:endParaRPr>
          </a:p>
          <a:p>
            <a:pPr indent="0" lvl="0" marL="0" rtl="0" algn="l">
              <a:spcBef>
                <a:spcPts val="0"/>
              </a:spcBef>
              <a:spcAft>
                <a:spcPts val="0"/>
              </a:spcAft>
              <a:buClr>
                <a:schemeClr val="dk1"/>
              </a:buClr>
              <a:buSzPts val="1100"/>
              <a:buFont typeface="Arial"/>
              <a:buNone/>
            </a:pPr>
            <a:r>
              <a:t/>
            </a:r>
            <a:endParaRPr sz="1100" u="sng">
              <a:solidFill>
                <a:srgbClr val="1155CC"/>
              </a:solidFill>
            </a:endParaRPr>
          </a:p>
          <a:p>
            <a:pPr indent="0" lvl="0" marL="0" rtl="0" algn="l">
              <a:spcBef>
                <a:spcPts val="0"/>
              </a:spcBef>
              <a:spcAft>
                <a:spcPts val="0"/>
              </a:spcAft>
              <a:buClr>
                <a:schemeClr val="dk1"/>
              </a:buClr>
              <a:buSzPts val="1100"/>
              <a:buFont typeface="Arial"/>
              <a:buNone/>
            </a:pPr>
            <a:r>
              <a:t/>
            </a:r>
            <a:endParaRPr sz="1100">
              <a:solidFill>
                <a:srgbClr val="888888"/>
              </a:solidFill>
            </a:endParaRPr>
          </a:p>
          <a:p>
            <a:pPr indent="0" lvl="0" marL="0" rtl="0" algn="l">
              <a:spcBef>
                <a:spcPts val="0"/>
              </a:spcBef>
              <a:spcAft>
                <a:spcPts val="0"/>
              </a:spcAft>
              <a:buNone/>
            </a:pPr>
            <a:r>
              <a:t/>
            </a:r>
            <a:endParaRPr sz="1000">
              <a:solidFill>
                <a:srgbClr val="222222"/>
              </a:solidFill>
              <a:highlight>
                <a:srgbClr val="FFFFFF"/>
              </a:highlight>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62" name="Shape 162"/>
        <p:cNvGrpSpPr/>
        <p:nvPr/>
      </p:nvGrpSpPr>
      <p:grpSpPr>
        <a:xfrm>
          <a:off x="0" y="0"/>
          <a:ext cx="0" cy="0"/>
          <a:chOff x="0" y="0"/>
          <a:chExt cx="0" cy="0"/>
        </a:xfrm>
      </p:grpSpPr>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66" name="Shape 166"/>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 name="Shape 63"/>
        <p:cNvGrpSpPr/>
        <p:nvPr/>
      </p:nvGrpSpPr>
      <p:grpSpPr>
        <a:xfrm>
          <a:off x="0" y="0"/>
          <a:ext cx="0" cy="0"/>
          <a:chOff x="0" y="0"/>
          <a:chExt cx="0" cy="0"/>
        </a:xfrm>
      </p:grpSpPr>
      <p:sp>
        <p:nvSpPr>
          <p:cNvPr id="64" name="Google Shape;64;p2"/>
          <p:cNvSpPr txBox="1"/>
          <p:nvPr/>
        </p:nvSpPr>
        <p:spPr>
          <a:xfrm>
            <a:off x="699700" y="866125"/>
            <a:ext cx="3612000" cy="572700"/>
          </a:xfrm>
          <a:prstGeom prst="rect">
            <a:avLst/>
          </a:prstGeom>
          <a:noFill/>
          <a:ln>
            <a:noFill/>
          </a:ln>
        </p:spPr>
        <p:txBody>
          <a:bodyPr anchorCtr="0" anchor="t" bIns="91425" lIns="91425" spcFirstLastPara="1" rIns="91425" wrap="square" tIns="91425">
            <a:normAutofit/>
          </a:bodyPr>
          <a:lstStyle/>
          <a:p>
            <a:pPr indent="0" lvl="0" marL="0" marR="0" rtl="0" algn="l">
              <a:lnSpc>
                <a:spcPct val="90000"/>
              </a:lnSpc>
              <a:spcBef>
                <a:spcPts val="0"/>
              </a:spcBef>
              <a:spcAft>
                <a:spcPts val="0"/>
              </a:spcAft>
              <a:buClr>
                <a:schemeClr val="dk1"/>
              </a:buClr>
              <a:buSzPts val="2800"/>
              <a:buFont typeface="Arial"/>
              <a:buNone/>
            </a:pPr>
            <a:r>
              <a:rPr b="0" i="0" lang="pl-PL" sz="2530" u="none" cap="none" strike="noStrike">
                <a:solidFill>
                  <a:schemeClr val="accent1"/>
                </a:solidFill>
                <a:latin typeface="Raleway Medium"/>
                <a:ea typeface="Raleway Medium"/>
                <a:cs typeface="Raleway Medium"/>
                <a:sym typeface="Raleway Medium"/>
              </a:rPr>
              <a:t>Migracja dobrowolna</a:t>
            </a:r>
            <a:endParaRPr b="0" i="0" sz="1165" u="none" cap="none" strike="noStrike">
              <a:solidFill>
                <a:srgbClr val="000000"/>
              </a:solidFill>
              <a:latin typeface="Raleway Medium"/>
              <a:ea typeface="Raleway Medium"/>
              <a:cs typeface="Raleway Medium"/>
              <a:sym typeface="Raleway Medium"/>
            </a:endParaRPr>
          </a:p>
        </p:txBody>
      </p:sp>
      <p:sp>
        <p:nvSpPr>
          <p:cNvPr id="65" name="Google Shape;65;p2"/>
          <p:cNvSpPr txBox="1"/>
          <p:nvPr/>
        </p:nvSpPr>
        <p:spPr>
          <a:xfrm>
            <a:off x="242650" y="1472800"/>
            <a:ext cx="3815100" cy="3416400"/>
          </a:xfrm>
          <a:prstGeom prst="rect">
            <a:avLst/>
          </a:prstGeom>
          <a:noFill/>
          <a:ln>
            <a:noFill/>
          </a:ln>
        </p:spPr>
        <p:txBody>
          <a:bodyPr anchorCtr="0" anchor="t" bIns="91425" lIns="91425" spcFirstLastPara="1" rIns="91425" wrap="square" tIns="91425">
            <a:normAutofit/>
          </a:bodyPr>
          <a:lstStyle/>
          <a:p>
            <a:pPr indent="0" lvl="0" marL="457200" marR="0" rtl="0" algn="l">
              <a:lnSpc>
                <a:spcPct val="115000"/>
              </a:lnSpc>
              <a:spcBef>
                <a:spcPts val="0"/>
              </a:spcBef>
              <a:spcAft>
                <a:spcPts val="0"/>
              </a:spcAft>
              <a:buClr>
                <a:schemeClr val="dk2"/>
              </a:buClr>
              <a:buSzPts val="1800"/>
              <a:buFont typeface="Arial"/>
              <a:buNone/>
            </a:pPr>
            <a:r>
              <a:rPr b="0" i="0" lang="pl-PL" sz="1600" u="none" cap="none" strike="noStrike">
                <a:solidFill>
                  <a:schemeClr val="dk1"/>
                </a:solidFill>
                <a:latin typeface="Raleway Medium"/>
                <a:ea typeface="Raleway Medium"/>
                <a:cs typeface="Raleway Medium"/>
                <a:sym typeface="Raleway Medium"/>
              </a:rPr>
              <a:t>Osoba świadomie i dobrowolnie decyduje się na opuszczenie swojego kraju i zamieszkanie</a:t>
            </a:r>
            <a:endParaRPr b="0" i="0" sz="1600" u="none" cap="none" strike="noStrike">
              <a:solidFill>
                <a:schemeClr val="dk1"/>
              </a:solidFill>
              <a:latin typeface="Raleway Medium"/>
              <a:ea typeface="Raleway Medium"/>
              <a:cs typeface="Raleway Medium"/>
              <a:sym typeface="Raleway Medium"/>
            </a:endParaRPr>
          </a:p>
          <a:p>
            <a:pPr indent="0" lvl="0" marL="457200" marR="0" rtl="0" algn="l">
              <a:lnSpc>
                <a:spcPct val="115000"/>
              </a:lnSpc>
              <a:spcBef>
                <a:spcPts val="0"/>
              </a:spcBef>
              <a:spcAft>
                <a:spcPts val="0"/>
              </a:spcAft>
              <a:buClr>
                <a:schemeClr val="dk2"/>
              </a:buClr>
              <a:buSzPts val="1800"/>
              <a:buFont typeface="Arial"/>
              <a:buNone/>
            </a:pPr>
            <a:r>
              <a:rPr b="0" i="0" lang="pl-PL" sz="1600" u="none" cap="none" strike="noStrike">
                <a:solidFill>
                  <a:schemeClr val="dk1"/>
                </a:solidFill>
                <a:latin typeface="Raleway Medium"/>
                <a:ea typeface="Raleway Medium"/>
                <a:cs typeface="Raleway Medium"/>
                <a:sym typeface="Raleway Medium"/>
              </a:rPr>
              <a:t>w innym. Musi spełnić formalne wymogi prawne. W Polsce podlega tak zwanej: procedurze pobytowej. </a:t>
            </a:r>
            <a:endParaRPr b="0" i="0" sz="1600" u="none" cap="none" strike="noStrike">
              <a:solidFill>
                <a:srgbClr val="000000"/>
              </a:solidFill>
              <a:latin typeface="Raleway Medium"/>
              <a:ea typeface="Raleway Medium"/>
              <a:cs typeface="Raleway Medium"/>
              <a:sym typeface="Raleway Medium"/>
            </a:endParaRPr>
          </a:p>
          <a:p>
            <a:pPr indent="0" lvl="0" marL="457200" marR="0" rtl="0" algn="l">
              <a:lnSpc>
                <a:spcPct val="115000"/>
              </a:lnSpc>
              <a:spcBef>
                <a:spcPts val="0"/>
              </a:spcBef>
              <a:spcAft>
                <a:spcPts val="0"/>
              </a:spcAft>
              <a:buClr>
                <a:schemeClr val="dk1"/>
              </a:buClr>
              <a:buSzPts val="1100"/>
              <a:buFont typeface="Arial"/>
              <a:buNone/>
            </a:pPr>
            <a:r>
              <a:t/>
            </a:r>
            <a:endParaRPr b="0" i="0" sz="1600" u="none" cap="none" strike="noStrike">
              <a:solidFill>
                <a:schemeClr val="dk1"/>
              </a:solidFill>
              <a:latin typeface="Raleway Medium"/>
              <a:ea typeface="Raleway Medium"/>
              <a:cs typeface="Raleway Medium"/>
              <a:sym typeface="Raleway Medium"/>
            </a:endParaRPr>
          </a:p>
        </p:txBody>
      </p:sp>
      <p:sp>
        <p:nvSpPr>
          <p:cNvPr id="66" name="Google Shape;66;p2"/>
          <p:cNvSpPr txBox="1"/>
          <p:nvPr/>
        </p:nvSpPr>
        <p:spPr>
          <a:xfrm>
            <a:off x="4057750" y="1472800"/>
            <a:ext cx="3901500" cy="3416400"/>
          </a:xfrm>
          <a:prstGeom prst="rect">
            <a:avLst/>
          </a:prstGeom>
          <a:noFill/>
          <a:ln>
            <a:noFill/>
          </a:ln>
        </p:spPr>
        <p:txBody>
          <a:bodyPr anchorCtr="0" anchor="t" bIns="91425" lIns="91425" spcFirstLastPara="1" rIns="91425" wrap="square" tIns="91425">
            <a:normAutofit/>
          </a:bodyPr>
          <a:lstStyle/>
          <a:p>
            <a:pPr indent="0" lvl="0" marL="457200" marR="0" rtl="0" algn="l">
              <a:lnSpc>
                <a:spcPct val="115000"/>
              </a:lnSpc>
              <a:spcBef>
                <a:spcPts val="0"/>
              </a:spcBef>
              <a:spcAft>
                <a:spcPts val="0"/>
              </a:spcAft>
              <a:buClr>
                <a:srgbClr val="000000"/>
              </a:buClr>
              <a:buSzPts val="1200"/>
              <a:buFont typeface="Arial"/>
              <a:buNone/>
            </a:pPr>
            <a:r>
              <a:rPr b="0" i="0" lang="pl-PL" sz="1600" u="none" cap="none" strike="noStrike">
                <a:solidFill>
                  <a:schemeClr val="dk1"/>
                </a:solidFill>
                <a:latin typeface="Raleway Medium"/>
                <a:ea typeface="Raleway Medium"/>
                <a:cs typeface="Raleway Medium"/>
                <a:sym typeface="Raleway Medium"/>
              </a:rPr>
              <a:t>Osoba opuszcza kraj pochodzenia nie z własnej woli. Decydujący wpływ mają czynniki zewnętrzne, takie jak konflikty zbrojne, czy prześladowania.</a:t>
            </a:r>
            <a:endParaRPr b="0" i="0" sz="1600" u="none" cap="none" strike="noStrike">
              <a:solidFill>
                <a:schemeClr val="dk1"/>
              </a:solidFill>
              <a:latin typeface="Raleway Medium"/>
              <a:ea typeface="Raleway Medium"/>
              <a:cs typeface="Raleway Medium"/>
              <a:sym typeface="Raleway Medium"/>
            </a:endParaRPr>
          </a:p>
        </p:txBody>
      </p:sp>
      <p:sp>
        <p:nvSpPr>
          <p:cNvPr id="67" name="Google Shape;67;p2"/>
          <p:cNvSpPr txBox="1"/>
          <p:nvPr/>
        </p:nvSpPr>
        <p:spPr>
          <a:xfrm>
            <a:off x="4505501" y="866125"/>
            <a:ext cx="3612000" cy="572700"/>
          </a:xfrm>
          <a:prstGeom prst="rect">
            <a:avLst/>
          </a:prstGeom>
          <a:noFill/>
          <a:ln>
            <a:noFill/>
          </a:ln>
        </p:spPr>
        <p:txBody>
          <a:bodyPr anchorCtr="0" anchor="t" bIns="91425" lIns="91425" spcFirstLastPara="1" rIns="91425" wrap="square" tIns="91425">
            <a:normAutofit/>
          </a:bodyPr>
          <a:lstStyle/>
          <a:p>
            <a:pPr indent="0" lvl="0" marL="0" marR="0" rtl="0" algn="l">
              <a:lnSpc>
                <a:spcPct val="90000"/>
              </a:lnSpc>
              <a:spcBef>
                <a:spcPts val="0"/>
              </a:spcBef>
              <a:spcAft>
                <a:spcPts val="0"/>
              </a:spcAft>
              <a:buClr>
                <a:schemeClr val="dk1"/>
              </a:buClr>
              <a:buSzPts val="2800"/>
              <a:buFont typeface="Arial"/>
              <a:buNone/>
            </a:pPr>
            <a:r>
              <a:rPr b="0" i="0" lang="pl-PL" sz="2530" u="none" cap="none" strike="noStrike">
                <a:solidFill>
                  <a:schemeClr val="accent1"/>
                </a:solidFill>
                <a:latin typeface="Raleway Medium"/>
                <a:ea typeface="Raleway Medium"/>
                <a:cs typeface="Raleway Medium"/>
                <a:sym typeface="Raleway Medium"/>
              </a:rPr>
              <a:t>Migracja przymusowa</a:t>
            </a:r>
            <a:endParaRPr b="0" i="0" sz="1165" u="none" cap="none" strike="noStrike">
              <a:solidFill>
                <a:srgbClr val="000000"/>
              </a:solidFill>
              <a:latin typeface="Raleway Medium"/>
              <a:ea typeface="Raleway Medium"/>
              <a:cs typeface="Raleway Medium"/>
              <a:sym typeface="Raleway Medium"/>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sp>
        <p:nvSpPr>
          <p:cNvPr id="72" name="Google Shape;72;p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PL">
                <a:solidFill>
                  <a:schemeClr val="accent1"/>
                </a:solidFill>
              </a:rPr>
              <a:t>Dobrowolna czy przymusowa?</a:t>
            </a:r>
            <a:endParaRPr b="1">
              <a:solidFill>
                <a:schemeClr val="accent1"/>
              </a:solidFill>
            </a:endParaRPr>
          </a:p>
        </p:txBody>
      </p:sp>
      <p:sp>
        <p:nvSpPr>
          <p:cNvPr id="73" name="Google Shape;73;p3"/>
          <p:cNvSpPr txBox="1"/>
          <p:nvPr>
            <p:ph idx="1" type="body"/>
          </p:nvPr>
        </p:nvSpPr>
        <p:spPr>
          <a:xfrm>
            <a:off x="311700" y="1091250"/>
            <a:ext cx="8283600" cy="3416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323"/>
              <a:buNone/>
            </a:pPr>
            <a:r>
              <a:rPr lang="pl-PL" sz="1600">
                <a:solidFill>
                  <a:schemeClr val="dk1"/>
                </a:solidFill>
              </a:rPr>
              <a:t>Ktoś chce zmienić pracę na lepszą, chce więcej zarabiać.</a:t>
            </a:r>
            <a:endParaRPr sz="1600"/>
          </a:p>
          <a:p>
            <a:pPr indent="0" lvl="0" marL="0" rtl="0" algn="l">
              <a:lnSpc>
                <a:spcPct val="100000"/>
              </a:lnSpc>
              <a:spcBef>
                <a:spcPts val="1000"/>
              </a:spcBef>
              <a:spcAft>
                <a:spcPts val="0"/>
              </a:spcAft>
              <a:buSzPts val="2323"/>
              <a:buNone/>
            </a:pPr>
            <a:r>
              <a:rPr lang="pl-PL" sz="1600">
                <a:solidFill>
                  <a:schemeClr val="dk1"/>
                </a:solidFill>
              </a:rPr>
              <a:t>Ktoś boi się o swoje życie, ponieważ jego poglądy są niezgodne z poglądami osoby lub partii rządzącej krajem. </a:t>
            </a:r>
            <a:endParaRPr sz="1600"/>
          </a:p>
          <a:p>
            <a:pPr indent="0" lvl="0" marL="0" rtl="0" algn="l">
              <a:lnSpc>
                <a:spcPct val="100000"/>
              </a:lnSpc>
              <a:spcBef>
                <a:spcPts val="1000"/>
              </a:spcBef>
              <a:spcAft>
                <a:spcPts val="0"/>
              </a:spcAft>
              <a:buSzPts val="2323"/>
              <a:buNone/>
            </a:pPr>
            <a:r>
              <a:rPr lang="pl-PL" sz="1600">
                <a:solidFill>
                  <a:schemeClr val="dk1"/>
                </a:solidFill>
              </a:rPr>
              <a:t>Ktoś, komu odmawia się prawa do procesu sądowego.</a:t>
            </a:r>
            <a:endParaRPr sz="1600"/>
          </a:p>
          <a:p>
            <a:pPr indent="0" lvl="0" marL="0" rtl="0" algn="l">
              <a:lnSpc>
                <a:spcPct val="100000"/>
              </a:lnSpc>
              <a:spcBef>
                <a:spcPts val="1000"/>
              </a:spcBef>
              <a:spcAft>
                <a:spcPts val="0"/>
              </a:spcAft>
              <a:buSzPts val="2323"/>
              <a:buNone/>
            </a:pPr>
            <a:r>
              <a:rPr lang="pl-PL" sz="1600">
                <a:solidFill>
                  <a:schemeClr val="dk1"/>
                </a:solidFill>
              </a:rPr>
              <a:t>Ktoś, kogo rodzice są z dwóch różnych krajów i postanawia na rok wyprowadzić się do babci.</a:t>
            </a:r>
            <a:endParaRPr sz="1600"/>
          </a:p>
          <a:p>
            <a:pPr indent="0" lvl="0" marL="0" rtl="0" algn="l">
              <a:lnSpc>
                <a:spcPct val="100000"/>
              </a:lnSpc>
              <a:spcBef>
                <a:spcPts val="1000"/>
              </a:spcBef>
              <a:spcAft>
                <a:spcPts val="0"/>
              </a:spcAft>
              <a:buSzPts val="2323"/>
              <a:buNone/>
            </a:pPr>
            <a:r>
              <a:rPr lang="pl-PL" sz="1600">
                <a:solidFill>
                  <a:schemeClr val="dk1"/>
                </a:solidFill>
              </a:rPr>
              <a:t>Ktoś, kto decyduje się  na migrację w celu poszukiwania lepszych warunków życia, ze względu na postępującą i nieodwracalną degradację środowiska naturalnego.</a:t>
            </a:r>
            <a:endParaRPr sz="1600"/>
          </a:p>
          <a:p>
            <a:pPr indent="0" lvl="0" marL="0" rtl="0" algn="l">
              <a:lnSpc>
                <a:spcPct val="100000"/>
              </a:lnSpc>
              <a:spcBef>
                <a:spcPts val="1000"/>
              </a:spcBef>
              <a:spcAft>
                <a:spcPts val="0"/>
              </a:spcAft>
              <a:buSzPts val="2323"/>
              <a:buNone/>
            </a:pPr>
            <a:r>
              <a:rPr lang="pl-PL" sz="1600">
                <a:solidFill>
                  <a:schemeClr val="dk1"/>
                </a:solidFill>
              </a:rPr>
              <a:t>Ktoś, kto ucieka, ze względu na nagłą katastrofę klimatyczną, np.: powódź, suszę.</a:t>
            </a:r>
            <a:endParaRPr sz="1600"/>
          </a:p>
          <a:p>
            <a:pPr indent="0" lvl="0" marL="0" rtl="0" algn="l">
              <a:lnSpc>
                <a:spcPct val="100000"/>
              </a:lnSpc>
              <a:spcBef>
                <a:spcPts val="1000"/>
              </a:spcBef>
              <a:spcAft>
                <a:spcPts val="0"/>
              </a:spcAft>
              <a:buSzPts val="2323"/>
              <a:buNone/>
            </a:pPr>
            <a:r>
              <a:rPr lang="pl-PL" sz="1600">
                <a:solidFill>
                  <a:schemeClr val="dk1"/>
                </a:solidFill>
              </a:rPr>
              <a:t>Ktoś, kto spotyka się z systemową przemocą ze względu na grupę etniczną, do której należy.</a:t>
            </a:r>
            <a:endParaRPr sz="1600"/>
          </a:p>
          <a:p>
            <a:pPr indent="0" lvl="0" marL="457200" rtl="0" algn="l">
              <a:lnSpc>
                <a:spcPct val="115000"/>
              </a:lnSpc>
              <a:spcBef>
                <a:spcPts val="0"/>
              </a:spcBef>
              <a:spcAft>
                <a:spcPts val="0"/>
              </a:spcAft>
              <a:buClr>
                <a:schemeClr val="dk1"/>
              </a:buClr>
              <a:buSzPts val="1100"/>
              <a:buFont typeface="Arial"/>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g36cd629f37f_0_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PL">
                <a:solidFill>
                  <a:schemeClr val="accent1"/>
                </a:solidFill>
              </a:rPr>
              <a:t>Coraz więcej migracji?</a:t>
            </a:r>
            <a:endParaRPr b="1">
              <a:solidFill>
                <a:schemeClr val="accent1"/>
              </a:solidFill>
            </a:endParaRPr>
          </a:p>
        </p:txBody>
      </p:sp>
      <p:sp>
        <p:nvSpPr>
          <p:cNvPr id="79" name="Google Shape;79;g36cd629f37f_0_0"/>
          <p:cNvSpPr txBox="1"/>
          <p:nvPr>
            <p:ph idx="1" type="body"/>
          </p:nvPr>
        </p:nvSpPr>
        <p:spPr>
          <a:xfrm>
            <a:off x="311700" y="1152600"/>
            <a:ext cx="8283600" cy="3990900"/>
          </a:xfrm>
          <a:prstGeom prst="rect">
            <a:avLst/>
          </a:prstGeom>
          <a:noFill/>
          <a:ln>
            <a:noFill/>
          </a:ln>
        </p:spPr>
        <p:txBody>
          <a:bodyPr anchorCtr="0" anchor="t" bIns="91425" lIns="91425" spcFirstLastPara="1" rIns="91425" wrap="square" tIns="91425">
            <a:normAutofit/>
          </a:bodyPr>
          <a:lstStyle/>
          <a:p>
            <a:pPr indent="0" lvl="0" marL="0" rtl="0" algn="l">
              <a:spcBef>
                <a:spcPts val="0"/>
              </a:spcBef>
              <a:spcAft>
                <a:spcPts val="0"/>
              </a:spcAft>
              <a:buNone/>
            </a:pPr>
            <a:r>
              <a:rPr lang="pl-PL" sz="1600">
                <a:solidFill>
                  <a:srgbClr val="3C4043"/>
                </a:solidFill>
                <a:highlight>
                  <a:schemeClr val="lt1"/>
                </a:highlight>
              </a:rPr>
              <a:t>Liczba migracji na świecie rośnie wprost proporcjonalnie do wzrostu liczby</a:t>
            </a:r>
            <a:endParaRPr sz="1600">
              <a:solidFill>
                <a:srgbClr val="3C4043"/>
              </a:solidFill>
              <a:highlight>
                <a:schemeClr val="lt1"/>
              </a:highlight>
            </a:endParaRPr>
          </a:p>
          <a:p>
            <a:pPr indent="0" lvl="0" marL="0" rtl="0" algn="l">
              <a:spcBef>
                <a:spcPts val="0"/>
              </a:spcBef>
              <a:spcAft>
                <a:spcPts val="0"/>
              </a:spcAft>
              <a:buNone/>
            </a:pPr>
            <a:r>
              <a:rPr lang="pl-PL" sz="1600">
                <a:solidFill>
                  <a:srgbClr val="3C4043"/>
                </a:solidFill>
                <a:highlight>
                  <a:schemeClr val="lt1"/>
                </a:highlight>
              </a:rPr>
              <a:t>ludności na świecie, co oznacza, że…</a:t>
            </a:r>
            <a:endParaRPr b="1" sz="1600">
              <a:solidFill>
                <a:srgbClr val="3C4043"/>
              </a:solidFill>
              <a:highlight>
                <a:schemeClr val="lt1"/>
              </a:highlight>
              <a:latin typeface="Raleway"/>
              <a:ea typeface="Raleway"/>
              <a:cs typeface="Raleway"/>
              <a:sym typeface="Raleway"/>
            </a:endParaRPr>
          </a:p>
          <a:p>
            <a:pPr indent="0" lvl="0" marL="0" rtl="0" algn="l">
              <a:spcBef>
                <a:spcPts val="0"/>
              </a:spcBef>
              <a:spcAft>
                <a:spcPts val="0"/>
              </a:spcAft>
              <a:buNone/>
            </a:pPr>
            <a:r>
              <a:t/>
            </a:r>
            <a:endParaRPr b="1" sz="1600">
              <a:solidFill>
                <a:srgbClr val="3C4043"/>
              </a:solidFill>
              <a:highlight>
                <a:schemeClr val="lt1"/>
              </a:highlight>
              <a:latin typeface="Raleway"/>
              <a:ea typeface="Raleway"/>
              <a:cs typeface="Raleway"/>
              <a:sym typeface="Raleway"/>
            </a:endParaRPr>
          </a:p>
          <a:p>
            <a:pPr indent="0" lvl="0" marL="0" rtl="0" algn="ctr">
              <a:spcBef>
                <a:spcPts val="0"/>
              </a:spcBef>
              <a:spcAft>
                <a:spcPts val="0"/>
              </a:spcAft>
              <a:buNone/>
            </a:pPr>
            <a:r>
              <a:rPr b="1" lang="pl-PL">
                <a:solidFill>
                  <a:srgbClr val="3C4043"/>
                </a:solidFill>
                <a:highlight>
                  <a:schemeClr val="lt1"/>
                </a:highlight>
                <a:latin typeface="Raleway"/>
                <a:ea typeface="Raleway"/>
                <a:cs typeface="Raleway"/>
                <a:sym typeface="Raleway"/>
              </a:rPr>
              <a:t>NIE migrujemy więcej.  </a:t>
            </a:r>
            <a:endParaRPr b="1">
              <a:solidFill>
                <a:srgbClr val="3C4043"/>
              </a:solidFill>
              <a:highlight>
                <a:schemeClr val="lt1"/>
              </a:highlight>
              <a:latin typeface="Raleway"/>
              <a:ea typeface="Raleway"/>
              <a:cs typeface="Raleway"/>
              <a:sym typeface="Raleway"/>
            </a:endParaRPr>
          </a:p>
          <a:p>
            <a:pPr indent="0" lvl="0" marL="0" rtl="0" algn="l">
              <a:spcBef>
                <a:spcPts val="0"/>
              </a:spcBef>
              <a:spcAft>
                <a:spcPts val="0"/>
              </a:spcAft>
              <a:buNone/>
            </a:pPr>
            <a:r>
              <a:t/>
            </a:r>
            <a:endParaRPr sz="1600">
              <a:solidFill>
                <a:srgbClr val="3C4043"/>
              </a:solidFill>
              <a:highlight>
                <a:schemeClr val="lt1"/>
              </a:highlight>
            </a:endParaRPr>
          </a:p>
          <a:p>
            <a:pPr indent="0" lvl="0" marL="0" rtl="0" algn="l">
              <a:spcBef>
                <a:spcPts val="0"/>
              </a:spcBef>
              <a:spcAft>
                <a:spcPts val="0"/>
              </a:spcAft>
              <a:buNone/>
            </a:pPr>
            <a:r>
              <a:rPr lang="pl-PL" sz="1600">
                <a:solidFill>
                  <a:srgbClr val="3C4043"/>
                </a:solidFill>
                <a:highlight>
                  <a:schemeClr val="lt1"/>
                </a:highlight>
              </a:rPr>
              <a:t>Poziom migracji na świecie od 1960 roku utrzymuje się w przedziale ok. 2,75%–3,25% (Hein de Hass, Myths of Migration) uwzględniając migracje wewnętrzne (tzw. przesiedlenia wewnętrzne). Mimo że liczba migrantów międzynarodowych wzrosła w ostatnich latach, równolegle rośnie światowa populacja z 3 miliardów do ponad 8 miliardów obecnie. </a:t>
            </a:r>
            <a:endParaRPr sz="1600">
              <a:solidFill>
                <a:srgbClr val="3C4043"/>
              </a:solidFill>
              <a:highlight>
                <a:schemeClr val="lt1"/>
              </a:highlight>
            </a:endParaRPr>
          </a:p>
          <a:p>
            <a:pPr indent="0" lvl="0" marL="0" rtl="0" algn="l">
              <a:spcBef>
                <a:spcPts val="0"/>
              </a:spcBef>
              <a:spcAft>
                <a:spcPts val="0"/>
              </a:spcAft>
              <a:buNone/>
            </a:pPr>
            <a:r>
              <a:t/>
            </a:r>
            <a:endParaRPr sz="1600">
              <a:solidFill>
                <a:srgbClr val="3C4043"/>
              </a:solidFill>
              <a:highlight>
                <a:schemeClr val="lt1"/>
              </a:highlight>
            </a:endParaRPr>
          </a:p>
          <a:p>
            <a:pPr indent="0" lvl="0" marL="0" rtl="0" algn="l">
              <a:spcBef>
                <a:spcPts val="0"/>
              </a:spcBef>
              <a:spcAft>
                <a:spcPts val="0"/>
              </a:spcAft>
              <a:buNone/>
            </a:pPr>
            <a:r>
              <a:t/>
            </a:r>
            <a:endParaRPr sz="1600">
              <a:solidFill>
                <a:srgbClr val="3C4043"/>
              </a:solidFill>
              <a:highlight>
                <a:schemeClr val="lt1"/>
              </a:highlight>
            </a:endParaRPr>
          </a:p>
          <a:p>
            <a:pPr indent="0" lvl="0" marL="0" rtl="0" algn="l">
              <a:spcBef>
                <a:spcPts val="0"/>
              </a:spcBef>
              <a:spcAft>
                <a:spcPts val="0"/>
              </a:spcAft>
              <a:buClr>
                <a:schemeClr val="dk1"/>
              </a:buClr>
              <a:buSzPts val="1100"/>
              <a:buFont typeface="Arial"/>
              <a:buNone/>
            </a:pPr>
            <a:r>
              <a:t/>
            </a:r>
            <a:endParaRPr sz="1350">
              <a:solidFill>
                <a:srgbClr val="3C4043"/>
              </a:solidFill>
              <a:highlight>
                <a:schemeClr val="lt1"/>
              </a:highlight>
              <a:latin typeface="Roboto"/>
              <a:ea typeface="Roboto"/>
              <a:cs typeface="Roboto"/>
              <a:sym typeface="Roboto"/>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g36cd629f37f_0_63"/>
          <p:cNvSpPr txBox="1"/>
          <p:nvPr>
            <p:ph type="title"/>
          </p:nvPr>
        </p:nvSpPr>
        <p:spPr>
          <a:xfrm>
            <a:off x="311700" y="3"/>
            <a:ext cx="8520600" cy="611400"/>
          </a:xfrm>
          <a:prstGeom prst="rect">
            <a:avLst/>
          </a:prstGeom>
          <a:noFill/>
          <a:ln>
            <a:noFill/>
          </a:ln>
        </p:spPr>
        <p:txBody>
          <a:bodyPr anchorCtr="0" anchor="t" bIns="91425" lIns="91425" spcFirstLastPara="1" rIns="91425" wrap="square" tIns="91425">
            <a:normAutofit/>
          </a:bodyPr>
          <a:lstStyle/>
          <a:p>
            <a:pPr indent="0" lvl="0" marL="0" rtl="0" algn="ctr">
              <a:lnSpc>
                <a:spcPct val="100000"/>
              </a:lnSpc>
              <a:spcBef>
                <a:spcPts val="0"/>
              </a:spcBef>
              <a:spcAft>
                <a:spcPts val="0"/>
              </a:spcAft>
              <a:buSzPts val="3111"/>
              <a:buNone/>
            </a:pPr>
            <a:r>
              <a:rPr lang="pl-PL" sz="2500">
                <a:solidFill>
                  <a:schemeClr val="accent1"/>
                </a:solidFill>
              </a:rPr>
              <a:t>Kraje z których pochodzą migranci</a:t>
            </a:r>
            <a:endParaRPr sz="2500">
              <a:solidFill>
                <a:schemeClr val="accent1"/>
              </a:solidFill>
            </a:endParaRPr>
          </a:p>
        </p:txBody>
      </p:sp>
      <p:sp>
        <p:nvSpPr>
          <p:cNvPr id="85" name="Google Shape;85;g36cd629f37f_0_63"/>
          <p:cNvSpPr txBox="1"/>
          <p:nvPr/>
        </p:nvSpPr>
        <p:spPr>
          <a:xfrm>
            <a:off x="5309975" y="2571750"/>
            <a:ext cx="36627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1800">
              <a:solidFill>
                <a:schemeClr val="dk2"/>
              </a:solidFill>
            </a:endParaRPr>
          </a:p>
        </p:txBody>
      </p:sp>
      <p:pic>
        <p:nvPicPr>
          <p:cNvPr id="86" name="Google Shape;86;g36cd629f37f_0_63" title="refugee-population-by-country-or-territory-of-origin (1).png"/>
          <p:cNvPicPr preferRelativeResize="0"/>
          <p:nvPr/>
        </p:nvPicPr>
        <p:blipFill>
          <a:blip r:embed="rId3">
            <a:alphaModFix/>
          </a:blip>
          <a:stretch>
            <a:fillRect/>
          </a:stretch>
        </p:blipFill>
        <p:spPr>
          <a:xfrm>
            <a:off x="1026550" y="533725"/>
            <a:ext cx="7090898" cy="4356602"/>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g36cd629f37f_0_160"/>
          <p:cNvSpPr txBox="1"/>
          <p:nvPr>
            <p:ph type="title"/>
          </p:nvPr>
        </p:nvSpPr>
        <p:spPr>
          <a:xfrm>
            <a:off x="311700" y="70448"/>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PL">
                <a:solidFill>
                  <a:schemeClr val="accent1"/>
                </a:solidFill>
              </a:rPr>
              <a:t>Gdzie trafiają osoby?</a:t>
            </a:r>
            <a:endParaRPr>
              <a:solidFill>
                <a:schemeClr val="accent1"/>
              </a:solidFill>
            </a:endParaRPr>
          </a:p>
        </p:txBody>
      </p:sp>
      <p:sp>
        <p:nvSpPr>
          <p:cNvPr id="92" name="Google Shape;92;g36cd629f37f_0_160"/>
          <p:cNvSpPr txBox="1"/>
          <p:nvPr>
            <p:ph idx="1" type="body"/>
          </p:nvPr>
        </p:nvSpPr>
        <p:spPr>
          <a:xfrm>
            <a:off x="311700" y="522321"/>
            <a:ext cx="8100900" cy="3416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t/>
            </a:r>
            <a:endParaRPr/>
          </a:p>
          <a:p>
            <a:pPr indent="0" lvl="0" marL="0" rtl="0" algn="l">
              <a:lnSpc>
                <a:spcPct val="115000"/>
              </a:lnSpc>
              <a:spcBef>
                <a:spcPts val="1200"/>
              </a:spcBef>
              <a:spcAft>
                <a:spcPts val="0"/>
              </a:spcAft>
              <a:buClr>
                <a:schemeClr val="dk1"/>
              </a:buClr>
              <a:buSzPts val="1100"/>
              <a:buFont typeface="Arial"/>
              <a:buNone/>
            </a:pPr>
            <a:r>
              <a:t/>
            </a:r>
            <a:endParaRPr sz="1600">
              <a:solidFill>
                <a:schemeClr val="dk1"/>
              </a:solidFill>
              <a:highlight>
                <a:schemeClr val="lt1"/>
              </a:highlight>
            </a:endParaRPr>
          </a:p>
          <a:p>
            <a:pPr indent="0" lvl="0" marL="0" rtl="0" algn="l">
              <a:lnSpc>
                <a:spcPct val="115000"/>
              </a:lnSpc>
              <a:spcBef>
                <a:spcPts val="1200"/>
              </a:spcBef>
              <a:spcAft>
                <a:spcPts val="0"/>
              </a:spcAft>
              <a:buClr>
                <a:schemeClr val="dk1"/>
              </a:buClr>
              <a:buSzPts val="1100"/>
              <a:buFont typeface="Arial"/>
              <a:buNone/>
            </a:pPr>
            <a:r>
              <a:t/>
            </a:r>
            <a:endParaRPr sz="1200" u="sng">
              <a:solidFill>
                <a:schemeClr val="hlink"/>
              </a:solidFill>
            </a:endParaRPr>
          </a:p>
          <a:p>
            <a:pPr indent="0" lvl="0" marL="0" rtl="0" algn="l">
              <a:lnSpc>
                <a:spcPct val="115000"/>
              </a:lnSpc>
              <a:spcBef>
                <a:spcPts val="1200"/>
              </a:spcBef>
              <a:spcAft>
                <a:spcPts val="0"/>
              </a:spcAft>
              <a:buClr>
                <a:schemeClr val="dk1"/>
              </a:buClr>
              <a:buSzPts val="1100"/>
              <a:buFont typeface="Arial"/>
              <a:buNone/>
            </a:pPr>
            <a:r>
              <a:t/>
            </a:r>
            <a:endParaRPr sz="1200">
              <a:solidFill>
                <a:schemeClr val="dk1"/>
              </a:solidFill>
            </a:endParaRPr>
          </a:p>
          <a:p>
            <a:pPr indent="0" lvl="0" marL="0" rtl="0" algn="l">
              <a:lnSpc>
                <a:spcPct val="115000"/>
              </a:lnSpc>
              <a:spcBef>
                <a:spcPts val="1200"/>
              </a:spcBef>
              <a:spcAft>
                <a:spcPts val="0"/>
              </a:spcAft>
              <a:buClr>
                <a:schemeClr val="dk1"/>
              </a:buClr>
              <a:buSzPts val="1100"/>
              <a:buFont typeface="Arial"/>
              <a:buNone/>
            </a:pPr>
            <a:r>
              <a:t/>
            </a:r>
            <a:endParaRPr sz="1200"/>
          </a:p>
          <a:p>
            <a:pPr indent="0" lvl="0" marL="0" rtl="0" algn="l">
              <a:lnSpc>
                <a:spcPct val="115000"/>
              </a:lnSpc>
              <a:spcBef>
                <a:spcPts val="1200"/>
              </a:spcBef>
              <a:spcAft>
                <a:spcPts val="0"/>
              </a:spcAft>
              <a:buClr>
                <a:schemeClr val="dk1"/>
              </a:buClr>
              <a:buSzPts val="1100"/>
              <a:buFont typeface="Arial"/>
              <a:buNone/>
            </a:pPr>
            <a:r>
              <a:t/>
            </a:r>
            <a:endParaRPr sz="1200"/>
          </a:p>
          <a:p>
            <a:pPr indent="0" lvl="0" marL="0" rtl="0" algn="l">
              <a:lnSpc>
                <a:spcPct val="115000"/>
              </a:lnSpc>
              <a:spcBef>
                <a:spcPts val="1200"/>
              </a:spcBef>
              <a:spcAft>
                <a:spcPts val="1200"/>
              </a:spcAft>
              <a:buSzPts val="1800"/>
              <a:buNone/>
            </a:pPr>
            <a:r>
              <a:t/>
            </a:r>
            <a:endParaRPr sz="1200"/>
          </a:p>
        </p:txBody>
      </p:sp>
      <p:pic>
        <p:nvPicPr>
          <p:cNvPr id="93" name="Google Shape;93;g36cd629f37f_0_160" title="refugee-population-by-country-or-territory-of-asylum (4).png"/>
          <p:cNvPicPr preferRelativeResize="0"/>
          <p:nvPr/>
        </p:nvPicPr>
        <p:blipFill>
          <a:blip r:embed="rId3">
            <a:alphaModFix/>
          </a:blip>
          <a:stretch>
            <a:fillRect/>
          </a:stretch>
        </p:blipFill>
        <p:spPr>
          <a:xfrm>
            <a:off x="1715750" y="574100"/>
            <a:ext cx="5712502" cy="43537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g36cd629f37f_0_209"/>
          <p:cNvSpPr txBox="1"/>
          <p:nvPr>
            <p:ph type="title"/>
          </p:nvPr>
        </p:nvSpPr>
        <p:spPr>
          <a:xfrm>
            <a:off x="478250" y="313111"/>
            <a:ext cx="8520600" cy="1058100"/>
          </a:xfrm>
          <a:prstGeom prst="rect">
            <a:avLst/>
          </a:prstGeom>
          <a:noFill/>
          <a:ln>
            <a:noFill/>
          </a:ln>
        </p:spPr>
        <p:txBody>
          <a:bodyPr anchorCtr="0" anchor="t" bIns="91425" lIns="91425" spcFirstLastPara="1" rIns="91425" wrap="square" tIns="91425">
            <a:normAutofit/>
          </a:bodyPr>
          <a:lstStyle/>
          <a:p>
            <a:pPr indent="0" lvl="0" marL="0" rtl="0" algn="ctr">
              <a:lnSpc>
                <a:spcPct val="100000"/>
              </a:lnSpc>
              <a:spcBef>
                <a:spcPts val="0"/>
              </a:spcBef>
              <a:spcAft>
                <a:spcPts val="0"/>
              </a:spcAft>
              <a:buSzPts val="2800"/>
              <a:buNone/>
            </a:pPr>
            <a:r>
              <a:rPr lang="pl-PL" sz="2500">
                <a:solidFill>
                  <a:schemeClr val="accent1"/>
                </a:solidFill>
              </a:rPr>
              <a:t>Migracje, spojrzenie z perspektywy </a:t>
            </a:r>
            <a:endParaRPr sz="2500">
              <a:solidFill>
                <a:schemeClr val="accent1"/>
              </a:solidFill>
            </a:endParaRPr>
          </a:p>
          <a:p>
            <a:pPr indent="0" lvl="0" marL="0" rtl="0" algn="ctr">
              <a:lnSpc>
                <a:spcPct val="100000"/>
              </a:lnSpc>
              <a:spcBef>
                <a:spcPts val="0"/>
              </a:spcBef>
              <a:spcAft>
                <a:spcPts val="0"/>
              </a:spcAft>
              <a:buSzPts val="2800"/>
              <a:buNone/>
            </a:pPr>
            <a:r>
              <a:rPr lang="pl-PL" sz="2500">
                <a:solidFill>
                  <a:schemeClr val="accent1"/>
                </a:solidFill>
              </a:rPr>
              <a:t>światowej i europejskiej</a:t>
            </a:r>
            <a:endParaRPr sz="2500">
              <a:solidFill>
                <a:schemeClr val="accent1"/>
              </a:solidFill>
            </a:endParaRPr>
          </a:p>
        </p:txBody>
      </p:sp>
      <p:sp>
        <p:nvSpPr>
          <p:cNvPr id="99" name="Google Shape;99;g36cd629f37f_0_209"/>
          <p:cNvSpPr txBox="1"/>
          <p:nvPr>
            <p:ph idx="1" type="body"/>
          </p:nvPr>
        </p:nvSpPr>
        <p:spPr>
          <a:xfrm>
            <a:off x="311700" y="1371200"/>
            <a:ext cx="8283600" cy="2990400"/>
          </a:xfrm>
          <a:prstGeom prst="rect">
            <a:avLst/>
          </a:prstGeom>
          <a:noFill/>
          <a:ln>
            <a:noFill/>
          </a:ln>
        </p:spPr>
        <p:txBody>
          <a:bodyPr anchorCtr="0" anchor="t" bIns="91425" lIns="91425" spcFirstLastPara="1" rIns="91425" wrap="square" tIns="91425">
            <a:noAutofit/>
          </a:bodyPr>
          <a:lstStyle/>
          <a:p>
            <a:pPr indent="0" lvl="0" marL="0" rtl="0" algn="l">
              <a:spcBef>
                <a:spcPts val="1200"/>
              </a:spcBef>
              <a:spcAft>
                <a:spcPts val="0"/>
              </a:spcAft>
              <a:buClr>
                <a:schemeClr val="dk1"/>
              </a:buClr>
              <a:buSzPts val="1100"/>
              <a:buNone/>
            </a:pPr>
            <a:r>
              <a:rPr b="1" lang="pl-PL" sz="1600">
                <a:solidFill>
                  <a:schemeClr val="dk1"/>
                </a:solidFill>
                <a:latin typeface="Raleway"/>
                <a:ea typeface="Raleway"/>
                <a:cs typeface="Raleway"/>
                <a:sym typeface="Raleway"/>
              </a:rPr>
              <a:t>240 mln</a:t>
            </a:r>
            <a:r>
              <a:rPr lang="pl-PL" sz="1600">
                <a:solidFill>
                  <a:schemeClr val="dk1"/>
                </a:solidFill>
              </a:rPr>
              <a:t> osób to ogólna liczba migrantów na Świecie, a z tego około połowa</a:t>
            </a:r>
            <a:endParaRPr sz="1600">
              <a:solidFill>
                <a:schemeClr val="dk1"/>
              </a:solidFill>
            </a:endParaRPr>
          </a:p>
          <a:p>
            <a:pPr indent="0" lvl="0" marL="0" rtl="0" algn="l">
              <a:spcBef>
                <a:spcPts val="1000"/>
              </a:spcBef>
              <a:spcAft>
                <a:spcPts val="0"/>
              </a:spcAft>
              <a:buClr>
                <a:schemeClr val="dk1"/>
              </a:buClr>
              <a:buSzPts val="1100"/>
              <a:buNone/>
            </a:pPr>
            <a:r>
              <a:rPr b="1" lang="pl-PL" sz="1600">
                <a:solidFill>
                  <a:schemeClr val="dk1"/>
                </a:solidFill>
                <a:latin typeface="Raleway"/>
                <a:ea typeface="Raleway"/>
                <a:cs typeface="Raleway"/>
                <a:sym typeface="Raleway"/>
              </a:rPr>
              <a:t>122 mln</a:t>
            </a:r>
            <a:r>
              <a:rPr lang="pl-PL" sz="1600">
                <a:solidFill>
                  <a:schemeClr val="dk1"/>
                </a:solidFill>
              </a:rPr>
              <a:t> to liczba migrantów przymusowych na świecie [UNHCR]</a:t>
            </a:r>
            <a:endParaRPr sz="1600">
              <a:solidFill>
                <a:schemeClr val="dk1"/>
              </a:solidFill>
            </a:endParaRPr>
          </a:p>
          <a:p>
            <a:pPr indent="0" lvl="0" marL="0" rtl="0" algn="l">
              <a:spcBef>
                <a:spcPts val="1000"/>
              </a:spcBef>
              <a:spcAft>
                <a:spcPts val="0"/>
              </a:spcAft>
              <a:buClr>
                <a:schemeClr val="dk1"/>
              </a:buClr>
              <a:buSzPts val="1100"/>
              <a:buFont typeface="Arial"/>
              <a:buNone/>
            </a:pPr>
            <a:r>
              <a:rPr b="1" lang="pl-PL" sz="1600">
                <a:solidFill>
                  <a:schemeClr val="dk1"/>
                </a:solidFill>
                <a:latin typeface="Raleway"/>
                <a:ea typeface="Raleway"/>
                <a:cs typeface="Raleway"/>
                <a:sym typeface="Raleway"/>
              </a:rPr>
              <a:t>73, 5 mln</a:t>
            </a:r>
            <a:r>
              <a:rPr lang="pl-PL" sz="1600">
                <a:solidFill>
                  <a:schemeClr val="dk1"/>
                </a:solidFill>
              </a:rPr>
              <a:t> w tym to liczba wewnętrznie przesiedlonych - w ramach swojego kraju  [UNHCR]</a:t>
            </a:r>
            <a:endParaRPr sz="1600">
              <a:solidFill>
                <a:schemeClr val="dk1"/>
              </a:solidFill>
            </a:endParaRPr>
          </a:p>
          <a:p>
            <a:pPr indent="0" lvl="0" marL="0" rtl="0" algn="l">
              <a:spcBef>
                <a:spcPts val="1000"/>
              </a:spcBef>
              <a:spcAft>
                <a:spcPts val="0"/>
              </a:spcAft>
              <a:buClr>
                <a:schemeClr val="dk1"/>
              </a:buClr>
              <a:buSzPts val="1100"/>
              <a:buFont typeface="Arial"/>
              <a:buNone/>
            </a:pPr>
            <a:r>
              <a:rPr b="1" lang="pl-PL" sz="1600">
                <a:solidFill>
                  <a:schemeClr val="dk1"/>
                </a:solidFill>
                <a:latin typeface="Raleway"/>
                <a:ea typeface="Raleway"/>
                <a:cs typeface="Raleway"/>
                <a:sym typeface="Raleway"/>
              </a:rPr>
              <a:t>48,5 mln </a:t>
            </a:r>
            <a:r>
              <a:rPr lang="pl-PL" sz="1600">
                <a:solidFill>
                  <a:schemeClr val="dk1"/>
                </a:solidFill>
              </a:rPr>
              <a:t>osób - tyle osób jest migrantami przymusowymi, które wyjechały ze swojego kraju</a:t>
            </a:r>
            <a:endParaRPr sz="1600">
              <a:solidFill>
                <a:schemeClr val="dk1"/>
              </a:solidFill>
            </a:endParaRPr>
          </a:p>
          <a:p>
            <a:pPr indent="0" lvl="0" marL="0" rtl="0" algn="l">
              <a:spcBef>
                <a:spcPts val="1000"/>
              </a:spcBef>
              <a:spcAft>
                <a:spcPts val="0"/>
              </a:spcAft>
              <a:buClr>
                <a:schemeClr val="dk1"/>
              </a:buClr>
              <a:buSzPts val="1100"/>
              <a:buFont typeface="Arial"/>
              <a:buNone/>
            </a:pPr>
            <a:r>
              <a:rPr b="1" lang="pl-PL" sz="1600">
                <a:solidFill>
                  <a:schemeClr val="dk1"/>
                </a:solidFill>
                <a:latin typeface="Raleway"/>
                <a:ea typeface="Raleway"/>
                <a:cs typeface="Raleway"/>
                <a:sym typeface="Raleway"/>
              </a:rPr>
              <a:t>49 mln (40%)</a:t>
            </a:r>
            <a:r>
              <a:rPr lang="pl-PL" sz="1600">
                <a:solidFill>
                  <a:schemeClr val="dk1"/>
                </a:solidFill>
              </a:rPr>
              <a:t> w ogólnej sumie 122 mln migrantów stanowiły dzieci poniżej 18. roku życia [UNHCR]</a:t>
            </a:r>
            <a:endParaRPr sz="1600">
              <a:solidFill>
                <a:schemeClr val="dk1"/>
              </a:solidFill>
            </a:endParaRPr>
          </a:p>
          <a:p>
            <a:pPr indent="0" lvl="0" marL="457200" rtl="0" algn="l">
              <a:lnSpc>
                <a:spcPct val="115000"/>
              </a:lnSpc>
              <a:spcBef>
                <a:spcPts val="0"/>
              </a:spcBef>
              <a:spcAft>
                <a:spcPts val="0"/>
              </a:spcAft>
              <a:buClr>
                <a:schemeClr val="dk1"/>
              </a:buClr>
              <a:buSzPts val="1100"/>
              <a:buFont typeface="Arial"/>
              <a:buNone/>
            </a:pPr>
            <a:r>
              <a:t/>
            </a:r>
            <a:endParaRPr sz="1600"/>
          </a:p>
          <a:p>
            <a:pPr indent="0" lvl="0" marL="457200" rtl="0" algn="l">
              <a:lnSpc>
                <a:spcPct val="115000"/>
              </a:lnSpc>
              <a:spcBef>
                <a:spcPts val="0"/>
              </a:spcBef>
              <a:spcAft>
                <a:spcPts val="0"/>
              </a:spcAft>
              <a:buClr>
                <a:schemeClr val="dk1"/>
              </a:buClr>
              <a:buSzPts val="1100"/>
              <a:buFont typeface="Arial"/>
              <a:buNone/>
            </a:pPr>
            <a:r>
              <a:t/>
            </a:r>
            <a:endParaRPr sz="2700"/>
          </a:p>
          <a:p>
            <a:pPr indent="0" lvl="0" marL="457200" rtl="0" algn="l">
              <a:lnSpc>
                <a:spcPct val="115000"/>
              </a:lnSpc>
              <a:spcBef>
                <a:spcPts val="0"/>
              </a:spcBef>
              <a:spcAft>
                <a:spcPts val="0"/>
              </a:spcAft>
              <a:buClr>
                <a:schemeClr val="dk1"/>
              </a:buClr>
              <a:buSzPts val="1100"/>
              <a:buFont typeface="Arial"/>
              <a:buNone/>
            </a:pPr>
            <a:r>
              <a:t/>
            </a:r>
            <a:endParaRPr sz="2700">
              <a:solidFill>
                <a:schemeClr val="dk1"/>
              </a:solidFill>
            </a:endParaRPr>
          </a:p>
          <a:p>
            <a:pPr indent="0" lvl="0" marL="457200" rtl="0" algn="l">
              <a:lnSpc>
                <a:spcPct val="115000"/>
              </a:lnSpc>
              <a:spcBef>
                <a:spcPts val="0"/>
              </a:spcBef>
              <a:spcAft>
                <a:spcPts val="0"/>
              </a:spcAft>
              <a:buClr>
                <a:schemeClr val="dk1"/>
              </a:buClr>
              <a:buSzPts val="1100"/>
              <a:buFont typeface="Arial"/>
              <a:buNone/>
            </a:pPr>
            <a:r>
              <a:t/>
            </a:r>
            <a:endParaRPr sz="2700">
              <a:solidFill>
                <a:schemeClr val="dk1"/>
              </a:solidFill>
            </a:endParaRPr>
          </a:p>
          <a:p>
            <a:pPr indent="0" lvl="0" marL="457200" rtl="0" algn="l">
              <a:lnSpc>
                <a:spcPct val="115000"/>
              </a:lnSpc>
              <a:spcBef>
                <a:spcPts val="0"/>
              </a:spcBef>
              <a:spcAft>
                <a:spcPts val="0"/>
              </a:spcAft>
              <a:buClr>
                <a:schemeClr val="dk1"/>
              </a:buClr>
              <a:buSzPts val="1100"/>
              <a:buFont typeface="Arial"/>
              <a:buNone/>
            </a:pPr>
            <a:r>
              <a:t/>
            </a:r>
            <a:endParaRPr sz="1200">
              <a:solidFill>
                <a:schemeClr val="dk1"/>
              </a:solidFill>
            </a:endParaRPr>
          </a:p>
          <a:p>
            <a:pPr indent="0" lvl="0" marL="457200" rtl="0" algn="l">
              <a:lnSpc>
                <a:spcPct val="115000"/>
              </a:lnSpc>
              <a:spcBef>
                <a:spcPts val="0"/>
              </a:spcBef>
              <a:spcAft>
                <a:spcPts val="0"/>
              </a:spcAft>
              <a:buClr>
                <a:schemeClr val="dk1"/>
              </a:buClr>
              <a:buSzPts val="1100"/>
              <a:buFont typeface="Arial"/>
              <a:buNone/>
            </a:pPr>
            <a:r>
              <a:t/>
            </a:r>
            <a:endParaRPr sz="1200">
              <a:solidFill>
                <a:schemeClr val="dk1"/>
              </a:solidFill>
            </a:endParaRPr>
          </a:p>
          <a:p>
            <a:pPr indent="0" lvl="0" marL="457200" rtl="0" algn="l">
              <a:lnSpc>
                <a:spcPct val="115000"/>
              </a:lnSpc>
              <a:spcBef>
                <a:spcPts val="0"/>
              </a:spcBef>
              <a:spcAft>
                <a:spcPts val="0"/>
              </a:spcAft>
              <a:buClr>
                <a:schemeClr val="dk1"/>
              </a:buClr>
              <a:buSzPts val="1100"/>
              <a:buFont typeface="Arial"/>
              <a:buNone/>
            </a:pPr>
            <a:r>
              <a:t/>
            </a:r>
            <a:endParaRPr sz="2315">
              <a:solidFill>
                <a:schemeClr val="dk1"/>
              </a:solidFill>
            </a:endParaRPr>
          </a:p>
          <a:p>
            <a:pPr indent="0" lvl="0" marL="457200" rtl="0" algn="l">
              <a:lnSpc>
                <a:spcPct val="115000"/>
              </a:lnSpc>
              <a:spcBef>
                <a:spcPts val="0"/>
              </a:spcBef>
              <a:spcAft>
                <a:spcPts val="0"/>
              </a:spcAft>
              <a:buClr>
                <a:schemeClr val="dk1"/>
              </a:buClr>
              <a:buSzPts val="1100"/>
              <a:buFont typeface="Arial"/>
              <a:buNone/>
            </a:pPr>
            <a:r>
              <a:t/>
            </a:r>
            <a:endParaRPr sz="1950">
              <a:solidFill>
                <a:schemeClr val="dk1"/>
              </a:solidFill>
            </a:endParaRPr>
          </a:p>
          <a:p>
            <a:pPr indent="0" lvl="0" marL="457200" rtl="0" algn="l">
              <a:lnSpc>
                <a:spcPct val="115000"/>
              </a:lnSpc>
              <a:spcBef>
                <a:spcPts val="0"/>
              </a:spcBef>
              <a:spcAft>
                <a:spcPts val="0"/>
              </a:spcAft>
              <a:buClr>
                <a:schemeClr val="dk1"/>
              </a:buClr>
              <a:buSzPts val="1100"/>
              <a:buFont typeface="Arial"/>
              <a:buNone/>
            </a:pPr>
            <a:r>
              <a:t/>
            </a:r>
            <a:endParaRPr sz="1200">
              <a:solidFill>
                <a:schemeClr val="dk1"/>
              </a:solidFill>
            </a:endParaRPr>
          </a:p>
          <a:p>
            <a:pPr indent="0" lvl="0" marL="457200" rtl="0" algn="l">
              <a:lnSpc>
                <a:spcPct val="115000"/>
              </a:lnSpc>
              <a:spcBef>
                <a:spcPts val="0"/>
              </a:spcBef>
              <a:spcAft>
                <a:spcPts val="0"/>
              </a:spcAft>
              <a:buClr>
                <a:schemeClr val="dk1"/>
              </a:buClr>
              <a:buSzPts val="1100"/>
              <a:buFont typeface="Arial"/>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p4"/>
          <p:cNvSpPr txBox="1"/>
          <p:nvPr>
            <p:ph type="title"/>
          </p:nvPr>
        </p:nvSpPr>
        <p:spPr>
          <a:xfrm>
            <a:off x="311700" y="67805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PL">
                <a:solidFill>
                  <a:schemeClr val="accent1"/>
                </a:solidFill>
              </a:rPr>
              <a:t>Uchodźca</a:t>
            </a:r>
            <a:endParaRPr b="1">
              <a:solidFill>
                <a:schemeClr val="accent1"/>
              </a:solidFill>
            </a:endParaRPr>
          </a:p>
        </p:txBody>
      </p:sp>
      <p:sp>
        <p:nvSpPr>
          <p:cNvPr id="105" name="Google Shape;105;p4"/>
          <p:cNvSpPr txBox="1"/>
          <p:nvPr>
            <p:ph idx="1" type="body"/>
          </p:nvPr>
        </p:nvSpPr>
        <p:spPr>
          <a:xfrm>
            <a:off x="311700" y="1791300"/>
            <a:ext cx="8283600" cy="15609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1800"/>
              <a:buNone/>
            </a:pPr>
            <a:r>
              <a:rPr i="1" lang="pl-PL" sz="1600">
                <a:solidFill>
                  <a:schemeClr val="dk1"/>
                </a:solidFill>
              </a:rPr>
              <a:t>Osoba, która na skutek uzasadnionej obawy przed prześladowaniem z powodu swojej rasy, religii, narodowości, przynależności do określonej grupy społecznej lub z powodu przekonań politycznych przebywa poza granicami państwa, którego jest obywatelem, i nie może lub nie chce z powodu tych obaw korzystać z ochrony tego państwa.</a:t>
            </a:r>
            <a:endParaRPr sz="16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sp>
        <p:nvSpPr>
          <p:cNvPr id="110" name="Google Shape;110;g36cd629f37f_0_112"/>
          <p:cNvSpPr txBox="1"/>
          <p:nvPr>
            <p:ph idx="1" type="body"/>
          </p:nvPr>
        </p:nvSpPr>
        <p:spPr>
          <a:xfrm>
            <a:off x="311700" y="1359600"/>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Clr>
                <a:schemeClr val="dk1"/>
              </a:buClr>
              <a:buSzPts val="1100"/>
              <a:buFont typeface="Arial"/>
              <a:buNone/>
            </a:pPr>
            <a:r>
              <a:rPr lang="pl-PL" sz="1600">
                <a:solidFill>
                  <a:srgbClr val="3C4043"/>
                </a:solidFill>
                <a:highlight>
                  <a:schemeClr val="lt1"/>
                </a:highlight>
              </a:rPr>
              <a:t>W latach 1846-1924 wyemigrowało z Europy około </a:t>
            </a:r>
            <a:r>
              <a:rPr b="1" lang="pl-PL" sz="1600">
                <a:solidFill>
                  <a:srgbClr val="3C4043"/>
                </a:solidFill>
                <a:highlight>
                  <a:schemeClr val="lt1"/>
                </a:highlight>
                <a:latin typeface="Raleway"/>
                <a:ea typeface="Raleway"/>
                <a:cs typeface="Raleway"/>
                <a:sym typeface="Raleway"/>
              </a:rPr>
              <a:t>48 milionów osób</a:t>
            </a:r>
            <a:r>
              <a:rPr lang="pl-PL" sz="1600">
                <a:solidFill>
                  <a:srgbClr val="3C4043"/>
                </a:solidFill>
                <a:highlight>
                  <a:schemeClr val="lt1"/>
                </a:highlight>
              </a:rPr>
              <a:t>, </a:t>
            </a:r>
            <a:endParaRPr sz="1600">
              <a:solidFill>
                <a:srgbClr val="3C4043"/>
              </a:solidFill>
              <a:highlight>
                <a:schemeClr val="lt1"/>
              </a:highlight>
            </a:endParaRPr>
          </a:p>
          <a:p>
            <a:pPr indent="0" lvl="0" marL="0" rtl="0" algn="l">
              <a:spcBef>
                <a:spcPts val="0"/>
              </a:spcBef>
              <a:spcAft>
                <a:spcPts val="0"/>
              </a:spcAft>
              <a:buClr>
                <a:schemeClr val="dk1"/>
              </a:buClr>
              <a:buSzPts val="1100"/>
              <a:buFont typeface="Arial"/>
              <a:buNone/>
            </a:pPr>
            <a:r>
              <a:rPr lang="pl-PL" sz="1600">
                <a:solidFill>
                  <a:srgbClr val="3C4043"/>
                </a:solidFill>
                <a:highlight>
                  <a:schemeClr val="lt1"/>
                </a:highlight>
              </a:rPr>
              <a:t>co stanowiło około </a:t>
            </a:r>
            <a:r>
              <a:rPr b="1" lang="pl-PL" sz="1600">
                <a:solidFill>
                  <a:srgbClr val="3C4043"/>
                </a:solidFill>
                <a:highlight>
                  <a:schemeClr val="lt1"/>
                </a:highlight>
                <a:latin typeface="Raleway"/>
                <a:ea typeface="Raleway"/>
                <a:cs typeface="Raleway"/>
                <a:sym typeface="Raleway"/>
              </a:rPr>
              <a:t>12% ówczesnej populacji</a:t>
            </a:r>
            <a:r>
              <a:rPr lang="pl-PL" sz="1600">
                <a:solidFill>
                  <a:srgbClr val="3C4043"/>
                </a:solidFill>
                <a:highlight>
                  <a:schemeClr val="lt1"/>
                </a:highlight>
              </a:rPr>
              <a:t> europejskiej w 1900 roku.</a:t>
            </a:r>
            <a:endParaRPr sz="1600">
              <a:solidFill>
                <a:srgbClr val="3C4043"/>
              </a:solidFill>
              <a:highlight>
                <a:schemeClr val="lt1"/>
              </a:highlight>
            </a:endParaRPr>
          </a:p>
          <a:p>
            <a:pPr indent="0" lvl="0" marL="0" rtl="0" algn="l">
              <a:spcBef>
                <a:spcPts val="0"/>
              </a:spcBef>
              <a:spcAft>
                <a:spcPts val="0"/>
              </a:spcAft>
              <a:buClr>
                <a:schemeClr val="dk1"/>
              </a:buClr>
              <a:buSzPts val="1100"/>
              <a:buFont typeface="Arial"/>
              <a:buNone/>
            </a:pPr>
            <a:r>
              <a:t/>
            </a:r>
            <a:endParaRPr sz="1600">
              <a:solidFill>
                <a:srgbClr val="3C4043"/>
              </a:solidFill>
              <a:highlight>
                <a:schemeClr val="lt1"/>
              </a:highlight>
            </a:endParaRPr>
          </a:p>
          <a:p>
            <a:pPr indent="0" lvl="0" marL="0" rtl="0" algn="l">
              <a:spcBef>
                <a:spcPts val="0"/>
              </a:spcBef>
              <a:spcAft>
                <a:spcPts val="0"/>
              </a:spcAft>
              <a:buClr>
                <a:schemeClr val="dk1"/>
              </a:buClr>
              <a:buSzPts val="1100"/>
              <a:buFont typeface="Arial"/>
              <a:buNone/>
            </a:pPr>
            <a:r>
              <a:rPr lang="pl-PL" sz="1600">
                <a:solidFill>
                  <a:srgbClr val="3C4043"/>
                </a:solidFill>
                <a:highlight>
                  <a:schemeClr val="lt1"/>
                </a:highlight>
              </a:rPr>
              <a:t>W tym samym okresie Wyspy Brytyjskie opuściło około </a:t>
            </a:r>
            <a:r>
              <a:rPr b="1" lang="pl-PL" sz="1600">
                <a:solidFill>
                  <a:srgbClr val="3C4043"/>
                </a:solidFill>
                <a:highlight>
                  <a:schemeClr val="lt1"/>
                </a:highlight>
                <a:latin typeface="Raleway"/>
                <a:ea typeface="Raleway"/>
                <a:cs typeface="Raleway"/>
                <a:sym typeface="Raleway"/>
              </a:rPr>
              <a:t>17 milionów osób</a:t>
            </a:r>
            <a:r>
              <a:rPr lang="pl-PL" sz="1600">
                <a:solidFill>
                  <a:srgbClr val="3C4043"/>
                </a:solidFill>
                <a:highlight>
                  <a:schemeClr val="lt1"/>
                </a:highlight>
              </a:rPr>
              <a:t>, </a:t>
            </a:r>
            <a:endParaRPr sz="1600">
              <a:solidFill>
                <a:srgbClr val="3C4043"/>
              </a:solidFill>
              <a:highlight>
                <a:schemeClr val="lt1"/>
              </a:highlight>
            </a:endParaRPr>
          </a:p>
          <a:p>
            <a:pPr indent="0" lvl="0" marL="0" rtl="0" algn="l">
              <a:spcBef>
                <a:spcPts val="0"/>
              </a:spcBef>
              <a:spcAft>
                <a:spcPts val="0"/>
              </a:spcAft>
              <a:buClr>
                <a:schemeClr val="dk1"/>
              </a:buClr>
              <a:buSzPts val="1100"/>
              <a:buFont typeface="Arial"/>
              <a:buNone/>
            </a:pPr>
            <a:r>
              <a:rPr lang="pl-PL" sz="1600">
                <a:solidFill>
                  <a:srgbClr val="3C4043"/>
                </a:solidFill>
                <a:highlight>
                  <a:schemeClr val="lt1"/>
                </a:highlight>
              </a:rPr>
              <a:t>co stanowiło </a:t>
            </a:r>
            <a:r>
              <a:rPr b="1" lang="pl-PL" sz="1600">
                <a:solidFill>
                  <a:srgbClr val="3C4043"/>
                </a:solidFill>
                <a:highlight>
                  <a:schemeClr val="lt1"/>
                </a:highlight>
                <a:latin typeface="Raleway"/>
                <a:ea typeface="Raleway"/>
                <a:cs typeface="Raleway"/>
                <a:sym typeface="Raleway"/>
              </a:rPr>
              <a:t>41% populacji</a:t>
            </a:r>
            <a:r>
              <a:rPr lang="pl-PL" sz="1600">
                <a:solidFill>
                  <a:srgbClr val="3C4043"/>
                </a:solidFill>
                <a:highlight>
                  <a:schemeClr val="lt1"/>
                </a:highlight>
              </a:rPr>
              <a:t> Wielkiej Brytanii w 1900 roku</a:t>
            </a:r>
            <a:endParaRPr sz="1600">
              <a:highlight>
                <a:schemeClr val="lt1"/>
              </a:highlight>
            </a:endParaRPr>
          </a:p>
        </p:txBody>
      </p:sp>
      <p:sp>
        <p:nvSpPr>
          <p:cNvPr id="111" name="Google Shape;111;g36cd629f37f_0_112"/>
          <p:cNvSpPr txBox="1"/>
          <p:nvPr>
            <p:ph type="title"/>
          </p:nvPr>
        </p:nvSpPr>
        <p:spPr>
          <a:xfrm>
            <a:off x="429275" y="548429"/>
            <a:ext cx="8520600" cy="4488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pl-PL" sz="2530">
                <a:solidFill>
                  <a:schemeClr val="accent1"/>
                </a:solidFill>
              </a:rPr>
              <a:t>Tendencje nie są stałe… czy wiesz, że?</a:t>
            </a:r>
            <a:endParaRPr sz="2530">
              <a:solidFill>
                <a:schemeClr val="accent1"/>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UA">
      <a:dk1>
        <a:srgbClr val="000000"/>
      </a:dk1>
      <a:lt1>
        <a:srgbClr val="FFFFFF"/>
      </a:lt1>
      <a:dk2>
        <a:srgbClr val="0E2841"/>
      </a:dk2>
      <a:lt2>
        <a:srgbClr val="FFFFFF"/>
      </a:lt2>
      <a:accent1>
        <a:srgbClr val="2E3192"/>
      </a:accent1>
      <a:accent2>
        <a:srgbClr val="41A8F5"/>
      </a:accent2>
      <a:accent3>
        <a:srgbClr val="54A4DA"/>
      </a:accent3>
      <a:accent4>
        <a:srgbClr val="344DAA"/>
      </a:accent4>
      <a:accent5>
        <a:srgbClr val="FFE168"/>
      </a:accent5>
      <a:accent6>
        <a:srgbClr val="828484"/>
      </a:accent6>
      <a:hlink>
        <a:srgbClr val="41A8F5"/>
      </a:hlink>
      <a:folHlink>
        <a:srgbClr val="344DA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